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78" r:id="rId5"/>
    <p:sldId id="379" r:id="rId6"/>
    <p:sldId id="392" r:id="rId7"/>
    <p:sldId id="393" r:id="rId8"/>
    <p:sldId id="382" r:id="rId9"/>
    <p:sldId id="381" r:id="rId10"/>
    <p:sldId id="399" r:id="rId11"/>
    <p:sldId id="383" r:id="rId12"/>
    <p:sldId id="397" r:id="rId13"/>
    <p:sldId id="400" r:id="rId14"/>
    <p:sldId id="387" r:id="rId15"/>
    <p:sldId id="402" r:id="rId16"/>
    <p:sldId id="401" r:id="rId17"/>
    <p:sldId id="388" r:id="rId18"/>
    <p:sldId id="398" r:id="rId19"/>
    <p:sldId id="396" r:id="rId20"/>
    <p:sldId id="404" r:id="rId21"/>
    <p:sldId id="384" r:id="rId22"/>
    <p:sldId id="403" r:id="rId23"/>
    <p:sldId id="385" r:id="rId24"/>
    <p:sldId id="389" r:id="rId25"/>
    <p:sldId id="390" r:id="rId26"/>
    <p:sldId id="405" r:id="rId27"/>
    <p:sldId id="407" r:id="rId28"/>
    <p:sldId id="406" r:id="rId29"/>
    <p:sldId id="380" r:id="rId30"/>
  </p:sldIdLst>
  <p:sldSz cx="12192000" cy="6858000"/>
  <p:notesSz cx="6735763" cy="9866313"/>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29A"/>
    <a:srgbClr val="27DDBF"/>
    <a:srgbClr val="00A3E0"/>
    <a:srgbClr val="006E63"/>
    <a:srgbClr val="57585A"/>
    <a:srgbClr val="00A0DC"/>
    <a:srgbClr val="EC008B"/>
    <a:srgbClr val="6B635E"/>
    <a:srgbClr val="ED008C"/>
    <a:srgbClr val="006E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2" autoAdjust="0"/>
    <p:restoredTop sz="69054" autoAdjust="0"/>
  </p:normalViewPr>
  <p:slideViewPr>
    <p:cSldViewPr snapToGrid="0">
      <p:cViewPr varScale="1">
        <p:scale>
          <a:sx n="79" d="100"/>
          <a:sy n="79" d="100"/>
        </p:scale>
        <p:origin x="1710" y="7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4" d="100"/>
          <a:sy n="74" d="100"/>
        </p:scale>
        <p:origin x="32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Tribble" userId="94ab6480-0f65-4769-bd30-b343fc0facc0" providerId="ADAL" clId="{8A0EEF9B-AC89-4D9A-90F5-8A718D9EB534}"/>
    <pc:docChg chg="custSel replTag delTag">
      <pc:chgData name="Amanda Tribble" userId="94ab6480-0f65-4769-bd30-b343fc0facc0" providerId="ADAL" clId="{8A0EEF9B-AC89-4D9A-90F5-8A718D9EB534}" dt="2021-11-09T10:49:54.613" v="3"/>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1433" tIns="45716" rIns="91433" bIns="45716" rtlCol="0"/>
          <a:lstStyle>
            <a:lvl1pPr algn="l">
              <a:defRPr sz="1200"/>
            </a:lvl1pPr>
          </a:lstStyle>
          <a:p>
            <a:endParaRPr lang="en-GB"/>
          </a:p>
        </p:txBody>
      </p:sp>
      <p:sp>
        <p:nvSpPr>
          <p:cNvPr id="3" name="Date Placeholder 2"/>
          <p:cNvSpPr>
            <a:spLocks noGrp="1"/>
          </p:cNvSpPr>
          <p:nvPr>
            <p:ph type="dt" sz="quarter" idx="1"/>
          </p:nvPr>
        </p:nvSpPr>
        <p:spPr>
          <a:xfrm>
            <a:off x="3815375" y="0"/>
            <a:ext cx="2918830" cy="495029"/>
          </a:xfrm>
          <a:prstGeom prst="rect">
            <a:avLst/>
          </a:prstGeom>
        </p:spPr>
        <p:txBody>
          <a:bodyPr vert="horz" lIns="91433" tIns="45716" rIns="91433" bIns="45716" rtlCol="0"/>
          <a:lstStyle>
            <a:lvl1pPr algn="r">
              <a:defRPr sz="1200"/>
            </a:lvl1pPr>
          </a:lstStyle>
          <a:p>
            <a:fld id="{404228E7-DC62-4E97-B3B0-CD1866FAC3F2}" type="datetimeFigureOut">
              <a:rPr lang="en-GB" smtClean="0"/>
              <a:t>09/11/2021</a:t>
            </a:fld>
            <a:endParaRPr lang="en-GB"/>
          </a:p>
        </p:txBody>
      </p:sp>
      <p:sp>
        <p:nvSpPr>
          <p:cNvPr id="4" name="Footer Placeholder 3"/>
          <p:cNvSpPr>
            <a:spLocks noGrp="1"/>
          </p:cNvSpPr>
          <p:nvPr>
            <p:ph type="ftr" sz="quarter" idx="2"/>
          </p:nvPr>
        </p:nvSpPr>
        <p:spPr>
          <a:xfrm>
            <a:off x="1" y="9371286"/>
            <a:ext cx="2918830" cy="495028"/>
          </a:xfrm>
          <a:prstGeom prst="rect">
            <a:avLst/>
          </a:prstGeom>
        </p:spPr>
        <p:txBody>
          <a:bodyPr vert="horz" lIns="91433" tIns="45716" rIns="91433" bIns="45716" rtlCol="0" anchor="b"/>
          <a:lstStyle>
            <a:lvl1pPr algn="l">
              <a:defRPr sz="1200"/>
            </a:lvl1pPr>
          </a:lstStyle>
          <a:p>
            <a:endParaRPr lang="en-GB"/>
          </a:p>
        </p:txBody>
      </p:sp>
      <p:sp>
        <p:nvSpPr>
          <p:cNvPr id="5" name="Slide Number Placeholder 4"/>
          <p:cNvSpPr>
            <a:spLocks noGrp="1"/>
          </p:cNvSpPr>
          <p:nvPr>
            <p:ph type="sldNum" sz="quarter" idx="3"/>
          </p:nvPr>
        </p:nvSpPr>
        <p:spPr>
          <a:xfrm>
            <a:off x="3815375" y="9371286"/>
            <a:ext cx="2918830" cy="495028"/>
          </a:xfrm>
          <a:prstGeom prst="rect">
            <a:avLst/>
          </a:prstGeom>
        </p:spPr>
        <p:txBody>
          <a:bodyPr vert="horz" lIns="91433" tIns="45716" rIns="91433" bIns="45716" rtlCol="0" anchor="b"/>
          <a:lstStyle>
            <a:lvl1pPr algn="r">
              <a:defRPr sz="1200"/>
            </a:lvl1pPr>
          </a:lstStyle>
          <a:p>
            <a:fld id="{0FFA82E4-D4A3-41AD-8920-05D29ADD8BB7}" type="slidenum">
              <a:rPr lang="en-GB" smtClean="0"/>
              <a:t>‹#›</a:t>
            </a:fld>
            <a:endParaRPr lang="en-GB"/>
          </a:p>
        </p:txBody>
      </p:sp>
    </p:spTree>
    <p:extLst>
      <p:ext uri="{BB962C8B-B14F-4D97-AF65-F5344CB8AC3E}">
        <p14:creationId xmlns:p14="http://schemas.microsoft.com/office/powerpoint/2010/main" val="230956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33" tIns="45716" rIns="91433" bIns="45716" rtlCol="0"/>
          <a:lstStyle>
            <a:lvl1pPr algn="l">
              <a:defRPr sz="1200"/>
            </a:lvl1pPr>
          </a:lstStyle>
          <a:p>
            <a:endParaRPr lang="en-GB"/>
          </a:p>
        </p:txBody>
      </p:sp>
      <p:sp>
        <p:nvSpPr>
          <p:cNvPr id="3" name="Date Placeholder 2"/>
          <p:cNvSpPr>
            <a:spLocks noGrp="1"/>
          </p:cNvSpPr>
          <p:nvPr>
            <p:ph type="dt" idx="1"/>
          </p:nvPr>
        </p:nvSpPr>
        <p:spPr>
          <a:xfrm>
            <a:off x="3814763" y="0"/>
            <a:ext cx="2919412" cy="495300"/>
          </a:xfrm>
          <a:prstGeom prst="rect">
            <a:avLst/>
          </a:prstGeom>
        </p:spPr>
        <p:txBody>
          <a:bodyPr vert="horz" lIns="91433" tIns="45716" rIns="91433" bIns="45716" rtlCol="0"/>
          <a:lstStyle>
            <a:lvl1pPr algn="r">
              <a:defRPr sz="1200"/>
            </a:lvl1pPr>
          </a:lstStyle>
          <a:p>
            <a:fld id="{370269DF-7FD2-4396-96CA-2103AE0ED72A}" type="datetimeFigureOut">
              <a:rPr lang="en-GB" smtClean="0"/>
              <a:t>09/11/2021</a:t>
            </a:fld>
            <a:endParaRPr lang="en-GB"/>
          </a:p>
        </p:txBody>
      </p:sp>
      <p:sp>
        <p:nvSpPr>
          <p:cNvPr id="4" name="Slide Image Placeholder 3"/>
          <p:cNvSpPr>
            <a:spLocks noGrp="1" noRot="1" noChangeAspect="1"/>
          </p:cNvSpPr>
          <p:nvPr>
            <p:ph type="sldImg" idx="2"/>
          </p:nvPr>
        </p:nvSpPr>
        <p:spPr>
          <a:xfrm>
            <a:off x="409575" y="782638"/>
            <a:ext cx="5916613" cy="3328987"/>
          </a:xfrm>
          <a:prstGeom prst="rect">
            <a:avLst/>
          </a:prstGeom>
          <a:noFill/>
          <a:ln w="12700">
            <a:solidFill>
              <a:prstClr val="black"/>
            </a:solidFill>
          </a:ln>
        </p:spPr>
        <p:txBody>
          <a:bodyPr vert="horz" lIns="91433" tIns="45716" rIns="91433" bIns="45716" rtlCol="0" anchor="ctr"/>
          <a:lstStyle/>
          <a:p>
            <a:endParaRPr lang="en-GB"/>
          </a:p>
        </p:txBody>
      </p:sp>
      <p:sp>
        <p:nvSpPr>
          <p:cNvPr id="5" name="Notes Placeholder 4"/>
          <p:cNvSpPr>
            <a:spLocks noGrp="1"/>
          </p:cNvSpPr>
          <p:nvPr>
            <p:ph type="body" sz="quarter" idx="3"/>
          </p:nvPr>
        </p:nvSpPr>
        <p:spPr>
          <a:xfrm>
            <a:off x="409576" y="4399146"/>
            <a:ext cx="5916613" cy="4719096"/>
          </a:xfrm>
          <a:prstGeom prst="rect">
            <a:avLst/>
          </a:prstGeom>
        </p:spPr>
        <p:txBody>
          <a:bodyPr vert="horz" lIns="91433" tIns="45716" rIns="91433" bIns="457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4"/>
            <a:ext cx="2919413" cy="495300"/>
          </a:xfrm>
          <a:prstGeom prst="rect">
            <a:avLst/>
          </a:prstGeom>
        </p:spPr>
        <p:txBody>
          <a:bodyPr vert="horz" lIns="91433" tIns="45716" rIns="91433"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4"/>
            <a:ext cx="2919412" cy="495300"/>
          </a:xfrm>
          <a:prstGeom prst="rect">
            <a:avLst/>
          </a:prstGeom>
        </p:spPr>
        <p:txBody>
          <a:bodyPr vert="horz" lIns="91433" tIns="45716" rIns="91433" bIns="45716" rtlCol="0" anchor="b"/>
          <a:lstStyle>
            <a:lvl1pPr algn="r">
              <a:defRPr sz="1200"/>
            </a:lvl1pPr>
          </a:lstStyle>
          <a:p>
            <a:fld id="{A4774C8A-F9EB-477A-9CC4-8A6D104B5FC6}" type="slidenum">
              <a:rPr lang="en-GB" smtClean="0"/>
              <a:t>‹#›</a:t>
            </a:fld>
            <a:endParaRPr lang="en-GB"/>
          </a:p>
        </p:txBody>
      </p:sp>
    </p:spTree>
    <p:extLst>
      <p:ext uri="{BB962C8B-B14F-4D97-AF65-F5344CB8AC3E}">
        <p14:creationId xmlns:p14="http://schemas.microsoft.com/office/powerpoint/2010/main" val="822993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dirty="0"/>
              <a:t>Good morning.</a:t>
            </a:r>
          </a:p>
          <a:p>
            <a:endParaRPr lang="en-GB" dirty="0"/>
          </a:p>
          <a:p>
            <a:r>
              <a:rPr lang="en-GB" dirty="0"/>
              <a:t>We are Helen Edwards from </a:t>
            </a:r>
            <a:r>
              <a:rPr lang="en-GB" dirty="0" err="1"/>
              <a:t>Derwen</a:t>
            </a:r>
            <a:r>
              <a:rPr lang="en-GB" dirty="0"/>
              <a:t> College and Neil Bevan from Starfish Labs. We are here to talk to you about partnership working between Derwen College and Starfish Labs on a project that we have been working on for the last 4 years.</a:t>
            </a:r>
          </a:p>
        </p:txBody>
      </p:sp>
      <p:sp>
        <p:nvSpPr>
          <p:cNvPr id="4" name="Slide Number Placeholder 3"/>
          <p:cNvSpPr>
            <a:spLocks noGrp="1"/>
          </p:cNvSpPr>
          <p:nvPr>
            <p:ph type="sldNum" sz="quarter" idx="10"/>
          </p:nvPr>
        </p:nvSpPr>
        <p:spPr/>
        <p:txBody>
          <a:bodyPr/>
          <a:lstStyle/>
          <a:p>
            <a:fld id="{A4774C8A-F9EB-477A-9CC4-8A6D104B5FC6}" type="slidenum">
              <a:rPr lang="en-GB" smtClean="0"/>
              <a:t>1</a:t>
            </a:fld>
            <a:endParaRPr lang="en-GB"/>
          </a:p>
        </p:txBody>
      </p:sp>
    </p:spTree>
    <p:extLst>
      <p:ext uri="{BB962C8B-B14F-4D97-AF65-F5344CB8AC3E}">
        <p14:creationId xmlns:p14="http://schemas.microsoft.com/office/powerpoint/2010/main" val="82077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Neil</a:t>
            </a:r>
          </a:p>
          <a:p>
            <a:endParaRPr lang="en-GB" baseline="0" dirty="0"/>
          </a:p>
          <a:p>
            <a:pPr defTabSz="914324">
              <a:defRPr/>
            </a:pPr>
            <a:r>
              <a:rPr lang="en-GB" baseline="0" dirty="0"/>
              <a:t>These apps allows users to create tasks with individual steps.  Each step can have up to three images and use text and Makaton symbols if they wish to use them.</a:t>
            </a:r>
          </a:p>
          <a:p>
            <a:pPr defTabSz="914324">
              <a:defRPr/>
            </a:pPr>
            <a:endParaRPr lang="en-GB" baseline="0" dirty="0"/>
          </a:p>
          <a:p>
            <a:pPr defTabSz="914324">
              <a:defRPr/>
            </a:pPr>
            <a:r>
              <a:rPr lang="en-GB" baseline="0" dirty="0"/>
              <a:t>These steps can be as simple or as complex as needed for the student – for example, ‘get a mug’ - or ‘go to the cupboard’, ‘you will see mugs and cups’, ‘pick up a mug’… and so on.</a:t>
            </a:r>
          </a:p>
          <a:p>
            <a:pPr defTabSz="914324">
              <a:defRPr/>
            </a:pPr>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4774C8A-F9EB-477A-9CC4-8A6D104B5FC6}" type="slidenum">
              <a:rPr lang="en-GB" smtClean="0"/>
              <a:t>10</a:t>
            </a:fld>
            <a:endParaRPr lang="en-GB"/>
          </a:p>
        </p:txBody>
      </p:sp>
    </p:spTree>
    <p:extLst>
      <p:ext uri="{BB962C8B-B14F-4D97-AF65-F5344CB8AC3E}">
        <p14:creationId xmlns:p14="http://schemas.microsoft.com/office/powerpoint/2010/main" val="372569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p>
          <a:p>
            <a:r>
              <a:rPr lang="en-GB" sz="1200" b="0" i="0" u="none" strike="noStrike" kern="1200" dirty="0">
                <a:solidFill>
                  <a:schemeClr val="tx1"/>
                </a:solidFill>
                <a:effectLst/>
                <a:latin typeface="+mn-lt"/>
                <a:ea typeface="+mn-ea"/>
                <a:cs typeface="+mn-cs"/>
              </a:rPr>
              <a:t>The CV builder app came about because for years we have realised the frustrations that students have when trying to write a CV. </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Traditional CVs are an obscure concept to many of our students. They aren’t tangible, and they are not set in the present moment. We all know students have a wide range of skills but very often are unable to write about these skills and experiences.</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Over the years we have tried many different ways of creating CVs for students, but haven’t been able to create something that is intuitive to use – until now.</a:t>
            </a:r>
          </a:p>
          <a:p>
            <a:endParaRPr lang="en-GB" baseline="0" dirty="0"/>
          </a:p>
        </p:txBody>
      </p:sp>
      <p:sp>
        <p:nvSpPr>
          <p:cNvPr id="4" name="Slide Number Placeholder 3"/>
          <p:cNvSpPr>
            <a:spLocks noGrp="1"/>
          </p:cNvSpPr>
          <p:nvPr>
            <p:ph type="sldNum" sz="quarter" idx="10"/>
          </p:nvPr>
        </p:nvSpPr>
        <p:spPr/>
        <p:txBody>
          <a:bodyPr/>
          <a:lstStyle/>
          <a:p>
            <a:fld id="{A4774C8A-F9EB-477A-9CC4-8A6D104B5FC6}" type="slidenum">
              <a:rPr lang="en-GB" smtClean="0"/>
              <a:t>11</a:t>
            </a:fld>
            <a:endParaRPr lang="en-GB"/>
          </a:p>
        </p:txBody>
      </p:sp>
    </p:spTree>
    <p:extLst>
      <p:ext uri="{BB962C8B-B14F-4D97-AF65-F5344CB8AC3E}">
        <p14:creationId xmlns:p14="http://schemas.microsoft.com/office/powerpoint/2010/main" val="367510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p>
          <a:p>
            <a:r>
              <a:rPr lang="en-GB" baseline="0" dirty="0"/>
              <a:t>The aim with this app was to try to create a CV builder where students could choose from skills options, and also backup their choices with picture and video evidence as well as free-text boxes if they wanted it.</a:t>
            </a:r>
          </a:p>
          <a:p>
            <a:endParaRPr lang="en-GB" baseline="0" dirty="0"/>
          </a:p>
        </p:txBody>
      </p:sp>
      <p:sp>
        <p:nvSpPr>
          <p:cNvPr id="4" name="Slide Number Placeholder 3"/>
          <p:cNvSpPr>
            <a:spLocks noGrp="1"/>
          </p:cNvSpPr>
          <p:nvPr>
            <p:ph type="sldNum" sz="quarter" idx="10"/>
          </p:nvPr>
        </p:nvSpPr>
        <p:spPr/>
        <p:txBody>
          <a:bodyPr/>
          <a:lstStyle/>
          <a:p>
            <a:fld id="{A4774C8A-F9EB-477A-9CC4-8A6D104B5FC6}" type="slidenum">
              <a:rPr lang="en-GB" smtClean="0"/>
              <a:t>12</a:t>
            </a:fld>
            <a:endParaRPr lang="en-GB"/>
          </a:p>
        </p:txBody>
      </p:sp>
    </p:spTree>
    <p:extLst>
      <p:ext uri="{BB962C8B-B14F-4D97-AF65-F5344CB8AC3E}">
        <p14:creationId xmlns:p14="http://schemas.microsoft.com/office/powerpoint/2010/main" val="610713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p>
          <a:p>
            <a:r>
              <a:rPr lang="en-GB" baseline="0" dirty="0"/>
              <a:t>The CV they create can be emailed to potential employers. The CV would then contain text, images and also a link to videos.</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13</a:t>
            </a:fld>
            <a:endParaRPr lang="en-GB"/>
          </a:p>
        </p:txBody>
      </p:sp>
    </p:spTree>
    <p:extLst>
      <p:ext uri="{BB962C8B-B14F-4D97-AF65-F5344CB8AC3E}">
        <p14:creationId xmlns:p14="http://schemas.microsoft.com/office/powerpoint/2010/main" val="3343131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Neil</a:t>
            </a:r>
          </a:p>
          <a:p>
            <a:endParaRPr lang="en-GB" dirty="0">
              <a:solidFill>
                <a:schemeClr val="accent2"/>
              </a:solidFill>
              <a:effectLst/>
              <a:ea typeface="Calibri" panose="020F0502020204030204" pitchFamily="34" charset="0"/>
              <a:cs typeface="Times New Roman" panose="02020603050405020304" pitchFamily="18" charset="0"/>
            </a:endParaRPr>
          </a:p>
          <a:p>
            <a:r>
              <a:rPr lang="en-GB" dirty="0">
                <a:solidFill>
                  <a:schemeClr val="accent2"/>
                </a:solidFill>
                <a:effectLst/>
                <a:ea typeface="Calibri" panose="020F0502020204030204" pitchFamily="34" charset="0"/>
                <a:cs typeface="Times New Roman" panose="02020603050405020304" pitchFamily="18" charset="0"/>
              </a:rPr>
              <a:t>For this app we had to consider the implications of safeguarding and the complexities around GDPR in storing personal data.</a:t>
            </a:r>
          </a:p>
          <a:p>
            <a:endParaRPr lang="en-GB" dirty="0">
              <a:solidFill>
                <a:schemeClr val="accent2"/>
              </a:solidFill>
              <a:effectLst/>
              <a:ea typeface="Calibri" panose="020F0502020204030204" pitchFamily="34" charset="0"/>
              <a:cs typeface="Times New Roman" panose="02020603050405020304" pitchFamily="18" charset="0"/>
            </a:endParaRPr>
          </a:p>
          <a:p>
            <a:r>
              <a:rPr lang="en-GB" dirty="0">
                <a:solidFill>
                  <a:schemeClr val="accent2"/>
                </a:solidFill>
                <a:effectLst/>
                <a:ea typeface="Calibri" panose="020F0502020204030204" pitchFamily="34" charset="0"/>
                <a:cs typeface="Times New Roman" panose="02020603050405020304" pitchFamily="18" charset="0"/>
              </a:rPr>
              <a:t>The flowchart on the screen shows that apps can be quite complicated. This app needs to communicate with a server that keeps the data secure and with a website ‘back end’ where college staff can edit content and share CVs.</a:t>
            </a:r>
          </a:p>
          <a:p>
            <a:endParaRPr lang="en-GB" dirty="0">
              <a:solidFill>
                <a:schemeClr val="accent2"/>
              </a:solidFill>
              <a:effectLst/>
              <a:ea typeface="Calibri" panose="020F0502020204030204" pitchFamily="34" charset="0"/>
              <a:cs typeface="Times New Roman" panose="02020603050405020304" pitchFamily="18" charset="0"/>
            </a:endParaRPr>
          </a:p>
          <a:p>
            <a:r>
              <a:rPr lang="en-GB" dirty="0">
                <a:solidFill>
                  <a:schemeClr val="accent2"/>
                </a:solidFill>
                <a:effectLst/>
                <a:ea typeface="Calibri" panose="020F0502020204030204" pitchFamily="34" charset="0"/>
                <a:cs typeface="Times New Roman" panose="02020603050405020304" pitchFamily="18" charset="0"/>
              </a:rPr>
              <a:t>We created a login system for an ‘admin’ user to create a profile and then a separate login for a student to create their CV – and also a system to send a CV to a potential employer with a link to access the pdf CV and links to video hosted separately. </a:t>
            </a:r>
          </a:p>
          <a:p>
            <a:endParaRPr lang="en-GB" dirty="0">
              <a:solidFill>
                <a:schemeClr val="accent2"/>
              </a:solidFill>
              <a:effectLst/>
              <a:ea typeface="Calibri" panose="020F0502020204030204" pitchFamily="34" charset="0"/>
              <a:cs typeface="Times New Roman" panose="02020603050405020304" pitchFamily="18" charset="0"/>
            </a:endParaRPr>
          </a:p>
          <a:p>
            <a:r>
              <a:rPr lang="en-GB" dirty="0">
                <a:solidFill>
                  <a:schemeClr val="accent2"/>
                </a:solidFill>
                <a:effectLst/>
                <a:ea typeface="Calibri" panose="020F0502020204030204" pitchFamily="34" charset="0"/>
                <a:cs typeface="Times New Roman" panose="02020603050405020304" pitchFamily="18" charset="0"/>
              </a:rPr>
              <a:t>The data held in the database is not all held in one place and would be very difficult to identify different pieces of data against a particular student. </a:t>
            </a:r>
          </a:p>
          <a:p>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14</a:t>
            </a:fld>
            <a:endParaRPr lang="en-GB"/>
          </a:p>
        </p:txBody>
      </p:sp>
    </p:spTree>
    <p:extLst>
      <p:ext uri="{BB962C8B-B14F-4D97-AF65-F5344CB8AC3E}">
        <p14:creationId xmlns:p14="http://schemas.microsoft.com/office/powerpoint/2010/main" val="4153481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solidFill>
                <a:schemeClr val="accent2"/>
              </a:solidFill>
              <a:effectLst/>
              <a:ea typeface="Calibri" panose="020F0502020204030204" pitchFamily="34" charset="0"/>
              <a:cs typeface="Times New Roman" panose="02020603050405020304" pitchFamily="18" charset="0"/>
            </a:endParaRPr>
          </a:p>
          <a:p>
            <a:r>
              <a:rPr lang="en-GB" dirty="0">
                <a:solidFill>
                  <a:schemeClr val="accent2"/>
                </a:solidFill>
                <a:effectLst/>
                <a:ea typeface="Calibri" panose="020F0502020204030204" pitchFamily="34" charset="0"/>
                <a:cs typeface="Times New Roman" panose="02020603050405020304" pitchFamily="18" charset="0"/>
              </a:rPr>
              <a:t>The students really like using the CV builder app</a:t>
            </a:r>
          </a:p>
          <a:p>
            <a:endParaRPr lang="en-GB" dirty="0"/>
          </a:p>
          <a:p>
            <a:r>
              <a:rPr lang="en-GB" dirty="0"/>
              <a:t>The student feedback is the best test of how the apps are performing in helping them to understand the work placement tasks.</a:t>
            </a:r>
          </a:p>
          <a:p>
            <a:endParaRPr lang="en-GB" dirty="0"/>
          </a:p>
          <a:p>
            <a:r>
              <a:rPr lang="en-GB" dirty="0"/>
              <a:t>The apps are now being tested more fully in the college pathways to give further feedback for ongoing improvement in the future. </a:t>
            </a:r>
          </a:p>
          <a:p>
            <a:endParaRPr lang="en-GB" dirty="0"/>
          </a:p>
          <a:p>
            <a:r>
              <a:rPr lang="en-GB" dirty="0"/>
              <a:t>Let’s hear what AJ thinks of the CV app…. </a:t>
            </a:r>
            <a:endParaRPr lang="en-GB" dirty="0">
              <a:solidFill>
                <a:schemeClr val="accent2"/>
              </a:solidFill>
              <a:effectLst/>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15</a:t>
            </a:fld>
            <a:endParaRPr lang="en-GB"/>
          </a:p>
        </p:txBody>
      </p:sp>
    </p:spTree>
    <p:extLst>
      <p:ext uri="{BB962C8B-B14F-4D97-AF65-F5344CB8AC3E}">
        <p14:creationId xmlns:p14="http://schemas.microsoft.com/office/powerpoint/2010/main" val="412134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baseline="0" dirty="0"/>
              <a:t>Neil</a:t>
            </a:r>
          </a:p>
          <a:p>
            <a:endParaRPr lang="en-GB" baseline="0" dirty="0"/>
          </a:p>
          <a:p>
            <a:r>
              <a:rPr lang="en-GB" baseline="0" dirty="0"/>
              <a:t>The last ‘large’ app will be the Work Ready app which is currently being tested by students.</a:t>
            </a:r>
          </a:p>
          <a:p>
            <a:endParaRPr lang="en-GB" baseline="0" dirty="0"/>
          </a:p>
          <a:p>
            <a:r>
              <a:rPr lang="en-GB" baseline="0" dirty="0"/>
              <a:t>This has a range of support for students to use to help them get ready for - and to travel independently – to and from work.  </a:t>
            </a:r>
          </a:p>
          <a:p>
            <a:endParaRPr lang="en-GB" baseline="0" dirty="0"/>
          </a:p>
          <a:p>
            <a:r>
              <a:rPr lang="en-GB" baseline="0" dirty="0"/>
              <a:t>It started off as a journey planning app, but when we talked to teachers and students further, we changed the approach and turned it into a visual calendar with journey planning as part of the functionality.</a:t>
            </a:r>
          </a:p>
          <a:p>
            <a:endParaRPr lang="en-GB" baseline="0" dirty="0"/>
          </a:p>
          <a:p>
            <a:r>
              <a:rPr lang="en-GB" baseline="0" dirty="0"/>
              <a:t>Students can set reminders to prepare for work the night before, record travel arrangements through images, video and text, what they should do if they get lost or if their bus or train is cancelled.</a:t>
            </a:r>
          </a:p>
          <a:p>
            <a:endParaRPr lang="en-GB" dirty="0"/>
          </a:p>
          <a:p>
            <a:r>
              <a:rPr lang="en-GB" dirty="0"/>
              <a:t>The app also includes a simple touch system for contacts and is what3words enabled to help a user describe where they are within 3 metres by sending the what3words location in a text as sometimes the words used in that system can be difficult to read or pronounce.</a:t>
            </a:r>
          </a:p>
          <a:p>
            <a:endParaRPr lang="en-GB" dirty="0"/>
          </a:p>
          <a:p>
            <a:r>
              <a:rPr lang="en-GB" dirty="0"/>
              <a:t>Students have been testing the prototype with their travel mentor to give us feedback on how they will use it and how it can be improved. </a:t>
            </a:r>
          </a:p>
        </p:txBody>
      </p:sp>
      <p:sp>
        <p:nvSpPr>
          <p:cNvPr id="4" name="Slide Number Placeholder 3"/>
          <p:cNvSpPr>
            <a:spLocks noGrp="1"/>
          </p:cNvSpPr>
          <p:nvPr>
            <p:ph type="sldNum" sz="quarter" idx="10"/>
          </p:nvPr>
        </p:nvSpPr>
        <p:spPr/>
        <p:txBody>
          <a:bodyPr/>
          <a:lstStyle/>
          <a:p>
            <a:fld id="{A4774C8A-F9EB-477A-9CC4-8A6D104B5FC6}" type="slidenum">
              <a:rPr lang="en-GB" smtClean="0"/>
              <a:t>16</a:t>
            </a:fld>
            <a:endParaRPr lang="en-GB"/>
          </a:p>
        </p:txBody>
      </p:sp>
    </p:spTree>
    <p:extLst>
      <p:ext uri="{BB962C8B-B14F-4D97-AF65-F5344CB8AC3E}">
        <p14:creationId xmlns:p14="http://schemas.microsoft.com/office/powerpoint/2010/main" val="2293567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pPr rtl="0" fontAlgn="base"/>
            <a:r>
              <a:rPr lang="en-US" sz="1100" b="1" dirty="0"/>
              <a:t>Helen</a:t>
            </a:r>
          </a:p>
          <a:p>
            <a:pPr rtl="0" fontAlgn="base"/>
            <a:endParaRPr lang="en-US" sz="1100" dirty="0"/>
          </a:p>
          <a:p>
            <a:pPr rtl="0" fontAlgn="base"/>
            <a:r>
              <a:rPr lang="en-US" sz="1100" dirty="0"/>
              <a:t>As part of the plan to support businesses we created The Hub which was a series of meeting rooms in which we hire out to businesses, and provided training should they require it.  Very much individual to the business.  </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17</a:t>
            </a:fld>
            <a:endParaRPr lang="en-GB"/>
          </a:p>
        </p:txBody>
      </p:sp>
    </p:spTree>
    <p:extLst>
      <p:ext uri="{BB962C8B-B14F-4D97-AF65-F5344CB8AC3E}">
        <p14:creationId xmlns:p14="http://schemas.microsoft.com/office/powerpoint/2010/main" val="278848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pPr rtl="0" fontAlgn="base"/>
            <a:r>
              <a:rPr lang="en-US" sz="1100" b="1" dirty="0"/>
              <a:t>Helen</a:t>
            </a:r>
          </a:p>
          <a:p>
            <a:pPr rtl="0" fontAlgn="base"/>
            <a:endParaRPr lang="en-US" sz="1100" dirty="0"/>
          </a:p>
          <a:p>
            <a:pPr rtl="0" fontAlgn="base"/>
            <a:r>
              <a:rPr lang="en-US" sz="1100" dirty="0"/>
              <a:t>But some of the training provided was around Makaton, Autism and general awareness of how businesses can support people with learning difficulties into work. </a:t>
            </a:r>
          </a:p>
          <a:p>
            <a:pPr rtl="0" fontAlgn="base"/>
            <a:r>
              <a:rPr lang="en-US" sz="1100" dirty="0"/>
              <a:t> </a:t>
            </a:r>
          </a:p>
          <a:p>
            <a:pPr rtl="0" fontAlgn="base"/>
            <a:r>
              <a:rPr lang="en-GB" sz="1200" b="0" i="0" u="none" strike="noStrike" kern="1200" dirty="0">
                <a:solidFill>
                  <a:schemeClr val="tx1"/>
                </a:solidFill>
                <a:effectLst/>
                <a:latin typeface="+mn-lt"/>
                <a:ea typeface="+mn-ea"/>
                <a:cs typeface="+mn-cs"/>
              </a:rPr>
              <a:t>Supporting businesses has been one of the most impacted areas of the project as we haven’t been able to have external groups on-site.  However, things are starting to open up slowly and we have recently been able to welcome some business groups in.</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18</a:t>
            </a:fld>
            <a:endParaRPr lang="en-GB"/>
          </a:p>
        </p:txBody>
      </p:sp>
    </p:spTree>
    <p:extLst>
      <p:ext uri="{BB962C8B-B14F-4D97-AF65-F5344CB8AC3E}">
        <p14:creationId xmlns:p14="http://schemas.microsoft.com/office/powerpoint/2010/main" val="1532493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pPr rtl="0" fontAlgn="base"/>
            <a:r>
              <a:rPr lang="en-US" sz="1100" b="1" dirty="0"/>
              <a:t>Neil</a:t>
            </a:r>
          </a:p>
          <a:p>
            <a:pPr rtl="0" fontAlgn="base"/>
            <a:endParaRPr lang="en-US" sz="1100" b="1" dirty="0"/>
          </a:p>
          <a:p>
            <a:pPr rtl="0" fontAlgn="base"/>
            <a:r>
              <a:rPr lang="en-US" sz="1100" dirty="0"/>
              <a:t>The partnership work with Starfish around The Hub was to create a website to advertise the meeting rooms and to provide an information point for the apps. </a:t>
            </a:r>
          </a:p>
          <a:p>
            <a:pPr rtl="0" fontAlgn="base"/>
            <a:r>
              <a:rPr lang="en-US" sz="1100" dirty="0"/>
              <a:t> </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19</a:t>
            </a:fld>
            <a:endParaRPr lang="en-GB"/>
          </a:p>
        </p:txBody>
      </p:sp>
    </p:spTree>
    <p:extLst>
      <p:ext uri="{BB962C8B-B14F-4D97-AF65-F5344CB8AC3E}">
        <p14:creationId xmlns:p14="http://schemas.microsoft.com/office/powerpoint/2010/main" val="109030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p>
          <a:p>
            <a:r>
              <a:rPr lang="en-GB" dirty="0"/>
              <a:t>For this project we originally put in a bid for funding </a:t>
            </a:r>
            <a:r>
              <a:rPr lang="en-US" sz="1100" dirty="0"/>
              <a:t>as part of a </a:t>
            </a:r>
            <a:r>
              <a:rPr lang="en-GB" sz="1100" dirty="0"/>
              <a:t>Marches-</a:t>
            </a:r>
            <a:r>
              <a:rPr lang="en-GB" baseline="0" dirty="0"/>
              <a:t>wide </a:t>
            </a:r>
            <a:r>
              <a:rPr lang="en-GB" sz="1100" dirty="0"/>
              <a:t>skills </a:t>
            </a:r>
            <a:r>
              <a:rPr lang="en-GB" baseline="0" dirty="0"/>
              <a:t>project called “</a:t>
            </a:r>
            <a:r>
              <a:rPr lang="en-GB" sz="1100" dirty="0"/>
              <a:t>Investing in Our Future Workforce”</a:t>
            </a:r>
            <a:r>
              <a:rPr lang="en-GB" sz="1100" baseline="0" dirty="0"/>
              <a:t>. We applied for funding via the Marches LEP which was part of the Growth Deal where £104million was invested into the Marches area (</a:t>
            </a:r>
            <a:r>
              <a:rPr lang="en-GB" sz="1100" dirty="0"/>
              <a:t>Herefordshire, Shropshire and Telford &amp; Wrekin). </a:t>
            </a:r>
          </a:p>
          <a:p>
            <a:endParaRPr lang="en-GB" sz="1100" dirty="0"/>
          </a:p>
          <a:p>
            <a:r>
              <a:rPr lang="en-GB" sz="1100" dirty="0"/>
              <a:t>Our original bid was part of a </a:t>
            </a:r>
            <a:r>
              <a:rPr lang="en-US" sz="1100" dirty="0"/>
              <a:t>larger joint bid with other regional colleges around getting people into work</a:t>
            </a:r>
            <a:r>
              <a:rPr lang="en-GB" baseline="0" dirty="0"/>
              <a:t>.</a:t>
            </a:r>
          </a:p>
          <a:p>
            <a:endParaRPr lang="en-GB" baseline="0" dirty="0"/>
          </a:p>
          <a:p>
            <a:r>
              <a:rPr lang="en-GB" baseline="0" dirty="0"/>
              <a:t>The original group bid changed and we actually ended up being funded as an individual project.</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2</a:t>
            </a:fld>
            <a:endParaRPr lang="en-GB"/>
          </a:p>
        </p:txBody>
      </p:sp>
    </p:spTree>
    <p:extLst>
      <p:ext uri="{BB962C8B-B14F-4D97-AF65-F5344CB8AC3E}">
        <p14:creationId xmlns:p14="http://schemas.microsoft.com/office/powerpoint/2010/main" val="2011250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US" b="1" dirty="0"/>
              <a:t>Helen</a:t>
            </a:r>
          </a:p>
          <a:p>
            <a:endParaRPr lang="en-US" dirty="0"/>
          </a:p>
          <a:p>
            <a:r>
              <a:rPr lang="en-US" dirty="0"/>
              <a:t>Problems </a:t>
            </a:r>
          </a:p>
          <a:p>
            <a:endParaRPr lang="en-US" dirty="0"/>
          </a:p>
          <a:p>
            <a:r>
              <a:rPr lang="en-US" dirty="0"/>
              <a:t>Problems we came across on the journey: </a:t>
            </a:r>
          </a:p>
          <a:p>
            <a:endParaRPr lang="en-US" dirty="0"/>
          </a:p>
          <a:p>
            <a:r>
              <a:rPr lang="en-US" dirty="0"/>
              <a:t>Pandemic </a:t>
            </a:r>
          </a:p>
          <a:p>
            <a:endParaRPr lang="en-US" dirty="0"/>
          </a:p>
          <a:p>
            <a:r>
              <a:rPr lang="en-US" dirty="0"/>
              <a:t>Co-ordination of different areas. </a:t>
            </a:r>
          </a:p>
          <a:p>
            <a:endParaRPr lang="en-US" dirty="0"/>
          </a:p>
          <a:p>
            <a:r>
              <a:rPr lang="en-US" dirty="0"/>
              <a:t>Changes in staff.  </a:t>
            </a:r>
          </a:p>
          <a:p>
            <a:endParaRPr lang="en-US" dirty="0"/>
          </a:p>
          <a:p>
            <a:r>
              <a:rPr lang="en-US" dirty="0"/>
              <a:t>Pace - Time and speed of development.  At </a:t>
            </a:r>
            <a:r>
              <a:rPr lang="en-US" dirty="0" err="1"/>
              <a:t>Derwen</a:t>
            </a:r>
            <a:r>
              <a:rPr lang="en-US" dirty="0"/>
              <a:t> we are fitting the project around our other work. Asking teachers to test apps and add content.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Neil</a:t>
            </a:r>
            <a:endParaRPr lang="en-US" dirty="0"/>
          </a:p>
          <a:p>
            <a:endParaRPr lang="en-US" dirty="0"/>
          </a:p>
          <a:p>
            <a:r>
              <a:rPr lang="en-US" dirty="0"/>
              <a:t>One of the problems to consider was GDPR and safeguarding – we needed to ensure that data is as safe and secure as possible </a:t>
            </a:r>
          </a:p>
          <a:p>
            <a:endParaRPr lang="en-US" dirty="0"/>
          </a:p>
          <a:p>
            <a:r>
              <a:rPr lang="en-US" dirty="0"/>
              <a:t>One issue was mobile data usage which could get expensive. All the data for the pathway apps is held on the device so it doesn’t need to be connected to the internet in use,  but can be updated when it is connected to </a:t>
            </a:r>
            <a:r>
              <a:rPr lang="en-US" dirty="0" err="1"/>
              <a:t>WiFi</a:t>
            </a:r>
            <a:r>
              <a:rPr lang="en-US" dirty="0"/>
              <a:t> so it’s not using mobile data.</a:t>
            </a:r>
          </a:p>
          <a:p>
            <a:endParaRPr lang="en-US" dirty="0"/>
          </a:p>
          <a:p>
            <a:r>
              <a:rPr lang="en-US" dirty="0"/>
              <a:t>If we’re looking to roll out the apps to other colleges, e.g. the CV builder - the back end databases need to be totally separate and unique to the college – and what happens if the student wants to continue using the app when they have left college and the college would still be able to see their personal data? We’ve set up a system where we can duplicate the apps and have a totally separate back end keeping data secure.</a:t>
            </a:r>
          </a:p>
          <a:p>
            <a:endParaRPr lang="en-US" dirty="0"/>
          </a:p>
          <a:p>
            <a:r>
              <a:rPr lang="en-US" dirty="0"/>
              <a:t>One issue was Log ins – we were going to use fingerprint recognition – but some of the learnings were that some people don’t have the same fingerprint patterns as much of society or the dexterity to use touch ID so that can cause issues with some technology – so we needed to keep it simple.</a:t>
            </a:r>
          </a:p>
          <a:p>
            <a:r>
              <a:rPr lang="en-US" dirty="0"/>
              <a:t> </a:t>
            </a:r>
          </a:p>
          <a:p>
            <a:r>
              <a:rPr lang="en-US" dirty="0"/>
              <a:t>Getting around development problems, takes discussion and research.</a:t>
            </a:r>
          </a:p>
          <a:p>
            <a:endParaRPr lang="en-US" dirty="0"/>
          </a:p>
          <a:p>
            <a:r>
              <a:rPr lang="en-US" dirty="0"/>
              <a:t>In a commercial situation a client is much more demanding and timescales are much shorter – In education things seem to take much longer for the reasons Helen mentioned – but that gives time to really think about the solutions.</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20</a:t>
            </a:fld>
            <a:endParaRPr lang="en-GB"/>
          </a:p>
        </p:txBody>
      </p:sp>
    </p:spTree>
    <p:extLst>
      <p:ext uri="{BB962C8B-B14F-4D97-AF65-F5344CB8AC3E}">
        <p14:creationId xmlns:p14="http://schemas.microsoft.com/office/powerpoint/2010/main" val="10285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pPr rtl="0" fontAlgn="base"/>
            <a:r>
              <a:rPr lang="en-US" sz="1100" b="1" dirty="0"/>
              <a:t>Helen</a:t>
            </a:r>
          </a:p>
          <a:p>
            <a:pPr rtl="0" fontAlgn="base"/>
            <a:endParaRPr lang="en-US" sz="1100" dirty="0"/>
          </a:p>
          <a:p>
            <a:pPr rtl="0" fontAlgn="base"/>
            <a:r>
              <a:rPr lang="en-US" sz="1100" dirty="0"/>
              <a:t>Regular meetings and open lines of communication. Not just between one point of contact at Derwen, but with key members of staff being able to talk to Starfish. </a:t>
            </a:r>
          </a:p>
          <a:p>
            <a:pPr rtl="0" fontAlgn="base"/>
            <a:endParaRPr lang="en-US" sz="1100" dirty="0"/>
          </a:p>
          <a:p>
            <a:pPr rtl="0" fontAlgn="base"/>
            <a:r>
              <a:rPr lang="en-US" sz="1100" dirty="0"/>
              <a:t>Discussion of problem areas. </a:t>
            </a:r>
          </a:p>
          <a:p>
            <a:pPr rtl="0" fontAlgn="base"/>
            <a:endParaRPr lang="en-US" sz="1100" dirty="0"/>
          </a:p>
          <a:p>
            <a:pPr rtl="0" fontAlgn="base"/>
            <a:r>
              <a:rPr lang="en-US" sz="1100" dirty="0"/>
              <a:t>Forward planning – thinking ahead of how this project remains sustainable event after the funding has finished. Involving key staff at all levels. </a:t>
            </a:r>
          </a:p>
          <a:p>
            <a:pPr rtl="0" fontAlgn="base"/>
            <a:endParaRPr lang="en-US" sz="1100" dirty="0"/>
          </a:p>
          <a:p>
            <a:pPr rtl="0" fontAlgn="base"/>
            <a:r>
              <a:rPr lang="en-US" sz="1100" dirty="0"/>
              <a:t>Inviting and attending events at the college, for example supporting our sponsored walk and fete. </a:t>
            </a:r>
          </a:p>
          <a:p>
            <a:pPr rtl="0" fontAlgn="base"/>
            <a:endParaRPr lang="en-US" sz="1100" dirty="0"/>
          </a:p>
          <a:p>
            <a:pPr rtl="0" fontAlgn="base"/>
            <a:r>
              <a:rPr lang="en-US" sz="1100" dirty="0"/>
              <a:t>Industry champion role – speaking to students and judging competitions. </a:t>
            </a:r>
          </a:p>
          <a:p>
            <a:pPr rtl="0" fontAlgn="base"/>
            <a:endParaRPr lang="en-US" sz="1100" dirty="0"/>
          </a:p>
          <a:p>
            <a:pPr rtl="0" fontAlgn="base"/>
            <a:r>
              <a:rPr lang="en-US" sz="1100" dirty="0"/>
              <a:t>Realistic expectations – college side of the partnership is fitting this project in around other work</a:t>
            </a:r>
          </a:p>
        </p:txBody>
      </p:sp>
      <p:sp>
        <p:nvSpPr>
          <p:cNvPr id="4" name="Slide Number Placeholder 3"/>
          <p:cNvSpPr>
            <a:spLocks noGrp="1"/>
          </p:cNvSpPr>
          <p:nvPr>
            <p:ph type="sldNum" sz="quarter" idx="10"/>
          </p:nvPr>
        </p:nvSpPr>
        <p:spPr/>
        <p:txBody>
          <a:bodyPr/>
          <a:lstStyle/>
          <a:p>
            <a:fld id="{A4774C8A-F9EB-477A-9CC4-8A6D104B5FC6}" type="slidenum">
              <a:rPr lang="en-GB" smtClean="0"/>
              <a:t>21</a:t>
            </a:fld>
            <a:endParaRPr lang="en-GB"/>
          </a:p>
        </p:txBody>
      </p:sp>
    </p:spTree>
    <p:extLst>
      <p:ext uri="{BB962C8B-B14F-4D97-AF65-F5344CB8AC3E}">
        <p14:creationId xmlns:p14="http://schemas.microsoft.com/office/powerpoint/2010/main" val="391698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Helen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project comes to an end next year.</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The project has been affected by the pandemic and we are still testing the apps after identifying different things that needed tweaking.  </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Going forward, we are getting strategies to future proof the apps and consider how to maintain them in the long term.  Starfish have been researching how the apps can be used outside of the project timescale and outside of Derwen College. </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That will mean charging for the apps to be downloaded from the relevant app stores for a small fee, but we really think that they will be relevant to a number of different users.  Not only for people with learning difficulties but we also have had feedback from interested parties to say that the apps could be good for people living with dementia or where English is not their first language.</a:t>
            </a:r>
          </a:p>
          <a:p>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We already know that the Premier Inn app needs to be updated. The pandemic has changed the routines that Premier Inn uses to clean the rooms. So the app needs to reflect those changes in order to stay relevant to the users of the app. This is why it is important to do forward planning - to anticipate and budget for change and future development.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22</a:t>
            </a:fld>
            <a:endParaRPr lang="en-GB"/>
          </a:p>
        </p:txBody>
      </p:sp>
    </p:spTree>
    <p:extLst>
      <p:ext uri="{BB962C8B-B14F-4D97-AF65-F5344CB8AC3E}">
        <p14:creationId xmlns:p14="http://schemas.microsoft.com/office/powerpoint/2010/main" val="325633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Neil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project has been much more than a supplier/client relationship. As it’s been a long project we’ve worked collaboratively with College staff to work out what’s really needed.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We started with a totally blank page – there was no specific brief to say the apps must do specific things apart from to support getting people with learning disabilities in gaining employment.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So – what did we learn from the project? </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23</a:t>
            </a:fld>
            <a:endParaRPr lang="en-GB"/>
          </a:p>
        </p:txBody>
      </p:sp>
    </p:spTree>
    <p:extLst>
      <p:ext uri="{BB962C8B-B14F-4D97-AF65-F5344CB8AC3E}">
        <p14:creationId xmlns:p14="http://schemas.microsoft.com/office/powerpoint/2010/main" val="481863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24</a:t>
            </a:fld>
            <a:endParaRPr lang="en-GB"/>
          </a:p>
        </p:txBody>
      </p:sp>
    </p:spTree>
    <p:extLst>
      <p:ext uri="{BB962C8B-B14F-4D97-AF65-F5344CB8AC3E}">
        <p14:creationId xmlns:p14="http://schemas.microsoft.com/office/powerpoint/2010/main" val="2992836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25</a:t>
            </a:fld>
            <a:endParaRPr lang="en-GB"/>
          </a:p>
        </p:txBody>
      </p:sp>
    </p:spTree>
    <p:extLst>
      <p:ext uri="{BB962C8B-B14F-4D97-AF65-F5344CB8AC3E}">
        <p14:creationId xmlns:p14="http://schemas.microsoft.com/office/powerpoint/2010/main" val="3676121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4774C8A-F9EB-477A-9CC4-8A6D104B5FC6}" type="slidenum">
              <a:rPr lang="en-GB" smtClean="0"/>
              <a:t>26</a:t>
            </a:fld>
            <a:endParaRPr lang="en-GB"/>
          </a:p>
        </p:txBody>
      </p:sp>
    </p:spTree>
    <p:extLst>
      <p:ext uri="{BB962C8B-B14F-4D97-AF65-F5344CB8AC3E}">
        <p14:creationId xmlns:p14="http://schemas.microsoft.com/office/powerpoint/2010/main" val="50847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Helen</a:t>
            </a:r>
          </a:p>
          <a:p>
            <a:endParaRPr lang="en-GB" dirty="0"/>
          </a:p>
          <a:p>
            <a:r>
              <a:rPr lang="en-GB" dirty="0"/>
              <a:t>Our project funding was</a:t>
            </a:r>
            <a:r>
              <a:rPr lang="en-US" sz="1100" dirty="0"/>
              <a:t> specifically around getting people with learning difficulties and disabilities into work.</a:t>
            </a:r>
            <a:r>
              <a:rPr lang="en-GB" dirty="0"/>
              <a:t> </a:t>
            </a:r>
          </a:p>
          <a:p>
            <a:endParaRPr lang="en-GB" baseline="0" dirty="0"/>
          </a:p>
          <a:p>
            <a:r>
              <a:rPr lang="en-US" sz="1100" dirty="0"/>
              <a:t>There were two ways we aimed to do this. </a:t>
            </a:r>
          </a:p>
          <a:p>
            <a:endParaRPr lang="en-US" sz="1100" dirty="0"/>
          </a:p>
          <a:p>
            <a:r>
              <a:rPr lang="en-US" sz="1100" dirty="0"/>
              <a:t>The first was to create a series of apps that would be able to support individuals into work. </a:t>
            </a:r>
          </a:p>
          <a:p>
            <a:r>
              <a:rPr lang="en-US" sz="1100" dirty="0"/>
              <a:t>The second was to support businesses to enable people with learning difficulties and disabilities into work. </a:t>
            </a:r>
          </a:p>
          <a:p>
            <a:endParaRPr lang="en-US" sz="1100" dirty="0"/>
          </a:p>
          <a:p>
            <a:pPr defTabSz="875538"/>
            <a:r>
              <a:rPr lang="en-GB" dirty="0"/>
              <a:t>Funding</a:t>
            </a:r>
            <a:r>
              <a:rPr lang="en-GB" baseline="0" dirty="0"/>
              <a:t> was for a three year project but the outputs deadline has been extended due to </a:t>
            </a:r>
            <a:r>
              <a:rPr lang="en-GB" baseline="0" dirty="0" err="1"/>
              <a:t>Covid</a:t>
            </a:r>
            <a:r>
              <a:rPr lang="en-GB" baseline="0" dirty="0"/>
              <a:t> pandemic.</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4774C8A-F9EB-477A-9CC4-8A6D104B5FC6}" type="slidenum">
              <a:rPr lang="en-GB" smtClean="0"/>
              <a:t>3</a:t>
            </a:fld>
            <a:endParaRPr lang="en-GB"/>
          </a:p>
        </p:txBody>
      </p:sp>
    </p:spTree>
    <p:extLst>
      <p:ext uri="{BB962C8B-B14F-4D97-AF65-F5344CB8AC3E}">
        <p14:creationId xmlns:p14="http://schemas.microsoft.com/office/powerpoint/2010/main" val="3147562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1" dirty="0"/>
              <a:t>Helen</a:t>
            </a:r>
          </a:p>
          <a:p>
            <a:pPr rtl="0" fontAlgn="base"/>
            <a:endParaRPr lang="en-US" sz="1100" dirty="0"/>
          </a:p>
          <a:p>
            <a:pPr rtl="0" fontAlgn="base"/>
            <a:r>
              <a:rPr lang="en-US" sz="1100" dirty="0"/>
              <a:t>We needed to find the right company to work with to create the apps.</a:t>
            </a:r>
          </a:p>
          <a:p>
            <a:pPr rtl="0" fontAlgn="base"/>
            <a:endParaRPr lang="en-US" sz="1100" dirty="0"/>
          </a:p>
          <a:p>
            <a:pPr rtl="0" fontAlgn="base"/>
            <a:r>
              <a:rPr lang="en-US" sz="1100" dirty="0"/>
              <a:t>When we went out to tender for the app project it was clear that a local company, Hunter Bevan, were the most experienced in terms of understanding of how we work and the aims we were trying to achieve. </a:t>
            </a:r>
          </a:p>
          <a:p>
            <a:pPr rtl="0" fontAlgn="base"/>
            <a:endParaRPr lang="en-US" sz="1100" dirty="0"/>
          </a:p>
          <a:p>
            <a:pPr rtl="0" fontAlgn="base"/>
            <a:r>
              <a:rPr lang="en-US" sz="1100" dirty="0"/>
              <a:t>They had experience of working with specialist colleges and </a:t>
            </a:r>
            <a:r>
              <a:rPr lang="en-US" sz="1100" dirty="0" err="1"/>
              <a:t>Natspec</a:t>
            </a:r>
            <a:r>
              <a:rPr lang="en-US" sz="1100" dirty="0"/>
              <a:t> in the past and they understood the needs of our students who would be testing the apps.</a:t>
            </a:r>
          </a:p>
          <a:p>
            <a:endParaRPr lang="en-GB" dirty="0"/>
          </a:p>
          <a:p>
            <a:r>
              <a:rPr lang="en-GB" b="1" dirty="0"/>
              <a:t>Neil</a:t>
            </a:r>
          </a:p>
          <a:p>
            <a:endParaRPr lang="en-GB" b="1" dirty="0"/>
          </a:p>
          <a:p>
            <a:r>
              <a:rPr lang="en-GB" b="0" dirty="0"/>
              <a:t>The project partnership has been so successful that Hunter Bevan, a graphic design, marketing and web development company,  recognised the future potential and we actually created a new company – Starfish Labs - to specialise in the development of apps for Special Educational Needs and Disabilities and ‘apps for good’ as a result of working on this project.</a:t>
            </a:r>
          </a:p>
        </p:txBody>
      </p:sp>
      <p:sp>
        <p:nvSpPr>
          <p:cNvPr id="4" name="Slide Number Placeholder 3"/>
          <p:cNvSpPr>
            <a:spLocks noGrp="1"/>
          </p:cNvSpPr>
          <p:nvPr>
            <p:ph type="sldNum" sz="quarter" idx="5"/>
          </p:nvPr>
        </p:nvSpPr>
        <p:spPr/>
        <p:txBody>
          <a:bodyPr/>
          <a:lstStyle/>
          <a:p>
            <a:fld id="{A4774C8A-F9EB-477A-9CC4-8A6D104B5FC6}" type="slidenum">
              <a:rPr lang="en-GB" smtClean="0"/>
              <a:t>4</a:t>
            </a:fld>
            <a:endParaRPr lang="en-GB"/>
          </a:p>
        </p:txBody>
      </p:sp>
    </p:spTree>
    <p:extLst>
      <p:ext uri="{BB962C8B-B14F-4D97-AF65-F5344CB8AC3E}">
        <p14:creationId xmlns:p14="http://schemas.microsoft.com/office/powerpoint/2010/main" val="234303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p>
          <a:p>
            <a:pPr rtl="0" fontAlgn="base"/>
            <a:r>
              <a:rPr lang="en-GB" sz="1100" dirty="0"/>
              <a:t>Derwen identified the ideas – we talked to students about what they needed</a:t>
            </a:r>
          </a:p>
          <a:p>
            <a:pPr rtl="0" fontAlgn="base"/>
            <a:endParaRPr lang="en-GB" sz="1100" dirty="0"/>
          </a:p>
          <a:p>
            <a:pPr rtl="0" fontAlgn="base"/>
            <a:r>
              <a:rPr lang="en-GB" sz="1100" dirty="0"/>
              <a:t>Discussed with Starfish</a:t>
            </a:r>
          </a:p>
          <a:p>
            <a:pPr rtl="0" fontAlgn="base"/>
            <a:endParaRPr lang="en-GB" sz="1100" dirty="0"/>
          </a:p>
          <a:p>
            <a:pPr rtl="0" fontAlgn="base"/>
            <a:r>
              <a:rPr lang="en-GB" sz="1100" dirty="0"/>
              <a:t>Starfish looked at the technicalities of the proposals and came up with the solutions</a:t>
            </a:r>
            <a:endParaRPr lang="en-GB" dirty="0"/>
          </a:p>
        </p:txBody>
      </p:sp>
      <p:sp>
        <p:nvSpPr>
          <p:cNvPr id="4" name="Slide Number Placeholder 3"/>
          <p:cNvSpPr>
            <a:spLocks noGrp="1"/>
          </p:cNvSpPr>
          <p:nvPr>
            <p:ph type="sldNum" sz="quarter" idx="10"/>
          </p:nvPr>
        </p:nvSpPr>
        <p:spPr/>
        <p:txBody>
          <a:bodyPr/>
          <a:lstStyle/>
          <a:p>
            <a:fld id="{A4774C8A-F9EB-477A-9CC4-8A6D104B5FC6}" type="slidenum">
              <a:rPr lang="en-GB" smtClean="0"/>
              <a:t>5</a:t>
            </a:fld>
            <a:endParaRPr lang="en-GB"/>
          </a:p>
        </p:txBody>
      </p:sp>
    </p:spTree>
    <p:extLst>
      <p:ext uri="{BB962C8B-B14F-4D97-AF65-F5344CB8AC3E}">
        <p14:creationId xmlns:p14="http://schemas.microsoft.com/office/powerpoint/2010/main" val="313143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pPr rtl="0" fontAlgn="base"/>
            <a:r>
              <a:rPr lang="en-US" sz="1200" b="1" dirty="0"/>
              <a:t>Helen</a:t>
            </a:r>
          </a:p>
          <a:p>
            <a:pPr rtl="0" fontAlgn="base"/>
            <a:endParaRPr lang="en-US" sz="1200" dirty="0"/>
          </a:p>
          <a:p>
            <a:pPr rtl="0" fontAlgn="base"/>
            <a:r>
              <a:rPr lang="en-US" sz="1200" dirty="0"/>
              <a:t>The most obvious app to create was the Premier Inn app. The students were already working with Premier Inn resources which used ‘routes’ around the bedroom as a routine for cleaning and preparing for guests. </a:t>
            </a:r>
          </a:p>
          <a:p>
            <a:pPr rtl="0" fontAlgn="base"/>
            <a:endParaRPr lang="en-US" sz="1200" dirty="0"/>
          </a:p>
          <a:p>
            <a:pPr rtl="0" fontAlgn="base"/>
            <a:r>
              <a:rPr lang="en-US" sz="1200" dirty="0"/>
              <a:t>To create this app we relied on Starfish’s advice and vision for what could be achieved.  Contacts they had in terms of video and photography. </a:t>
            </a:r>
            <a:r>
              <a:rPr lang="en-US" sz="1200" dirty="0" err="1"/>
              <a:t>Derwen</a:t>
            </a:r>
            <a:r>
              <a:rPr lang="en-US" sz="1200" dirty="0"/>
              <a:t> provided the content and also liaised with Makaton to get a license to use the symbols on the app. </a:t>
            </a:r>
          </a:p>
          <a:p>
            <a:pPr rtl="0" fontAlgn="base"/>
            <a:endParaRPr lang="en-US" sz="1200" dirty="0"/>
          </a:p>
        </p:txBody>
      </p:sp>
      <p:sp>
        <p:nvSpPr>
          <p:cNvPr id="4" name="Slide Number Placeholder 3"/>
          <p:cNvSpPr>
            <a:spLocks noGrp="1"/>
          </p:cNvSpPr>
          <p:nvPr>
            <p:ph type="sldNum" sz="quarter" idx="10"/>
          </p:nvPr>
        </p:nvSpPr>
        <p:spPr/>
        <p:txBody>
          <a:bodyPr/>
          <a:lstStyle/>
          <a:p>
            <a:fld id="{A4774C8A-F9EB-477A-9CC4-8A6D104B5FC6}" type="slidenum">
              <a:rPr lang="en-GB" smtClean="0"/>
              <a:t>6</a:t>
            </a:fld>
            <a:endParaRPr lang="en-GB"/>
          </a:p>
        </p:txBody>
      </p:sp>
    </p:spTree>
    <p:extLst>
      <p:ext uri="{BB962C8B-B14F-4D97-AF65-F5344CB8AC3E}">
        <p14:creationId xmlns:p14="http://schemas.microsoft.com/office/powerpoint/2010/main" val="176781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pPr rtl="0" fontAlgn="base"/>
            <a:r>
              <a:rPr lang="en-US" sz="1200" b="1" dirty="0"/>
              <a:t>Neil</a:t>
            </a:r>
          </a:p>
          <a:p>
            <a:pPr rtl="0" fontAlgn="base"/>
            <a:endParaRPr lang="en-US" sz="1200" dirty="0"/>
          </a:p>
          <a:p>
            <a:pPr rtl="0" fontAlgn="base"/>
            <a:r>
              <a:rPr lang="en-US" sz="1200" dirty="0"/>
              <a:t>The paper based resources that students used to learn the routes were simplified into manageable steps and transformed into an app that used 3 different visual cues: </a:t>
            </a:r>
          </a:p>
          <a:p>
            <a:pPr rtl="0" fontAlgn="base"/>
            <a:endParaRPr lang="en-US" sz="1200" dirty="0"/>
          </a:p>
          <a:p>
            <a:pPr rtl="0" fontAlgn="base"/>
            <a:r>
              <a:rPr lang="en-US" sz="1200" dirty="0"/>
              <a:t>Makaton &amp; text, video and sound (voice), and images &amp; text.  </a:t>
            </a:r>
          </a:p>
          <a:p>
            <a:pPr rtl="0" fontAlgn="base"/>
            <a:endParaRPr lang="en-US" sz="1200" dirty="0"/>
          </a:p>
          <a:p>
            <a:pPr rtl="0" fontAlgn="base"/>
            <a:r>
              <a:rPr lang="en-US" sz="1200" dirty="0"/>
              <a:t>This allowed the students to choose which learning method they preferred.</a:t>
            </a:r>
          </a:p>
          <a:p>
            <a:pPr rtl="0" fontAlgn="base"/>
            <a:endParaRPr lang="en-US" sz="1200" dirty="0"/>
          </a:p>
          <a:p>
            <a:pPr rtl="0" fontAlgn="base"/>
            <a:r>
              <a:rPr lang="en-US" sz="1200" dirty="0"/>
              <a:t>We also included a level of ‘gamification’ – a fun spot the difference quiz to evaluate learning outcomes.</a:t>
            </a:r>
          </a:p>
          <a:p>
            <a:pPr rtl="0" fontAlgn="base"/>
            <a:endParaRPr lang="en-US" sz="12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Derwen students took part in the filming and voice recording sessions so they could see how the content was created.</a:t>
            </a:r>
          </a:p>
          <a:p>
            <a:pPr rtl="0" fontAlgn="base"/>
            <a:endParaRPr lang="en-US" sz="1200" dirty="0"/>
          </a:p>
        </p:txBody>
      </p:sp>
      <p:sp>
        <p:nvSpPr>
          <p:cNvPr id="4" name="Slide Number Placeholder 3"/>
          <p:cNvSpPr>
            <a:spLocks noGrp="1"/>
          </p:cNvSpPr>
          <p:nvPr>
            <p:ph type="sldNum" sz="quarter" idx="10"/>
          </p:nvPr>
        </p:nvSpPr>
        <p:spPr/>
        <p:txBody>
          <a:bodyPr/>
          <a:lstStyle/>
          <a:p>
            <a:fld id="{A4774C8A-F9EB-477A-9CC4-8A6D104B5FC6}" type="slidenum">
              <a:rPr lang="en-GB" smtClean="0"/>
              <a:t>7</a:t>
            </a:fld>
            <a:endParaRPr lang="en-GB"/>
          </a:p>
        </p:txBody>
      </p:sp>
    </p:spTree>
    <p:extLst>
      <p:ext uri="{BB962C8B-B14F-4D97-AF65-F5344CB8AC3E}">
        <p14:creationId xmlns:p14="http://schemas.microsoft.com/office/powerpoint/2010/main" val="867328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Helen</a:t>
            </a:r>
          </a:p>
          <a:p>
            <a:endParaRPr lang="en-GB" dirty="0"/>
          </a:p>
          <a:p>
            <a:r>
              <a:rPr lang="en-GB" dirty="0"/>
              <a:t>The next</a:t>
            </a:r>
            <a:r>
              <a:rPr lang="en-GB" baseline="0" dirty="0"/>
              <a:t> series of app we created were based on the pathways in the college as these represent the sort of jobs that our students get after leaving work.</a:t>
            </a:r>
          </a:p>
          <a:p>
            <a:endParaRPr lang="en-GB" baseline="0" dirty="0"/>
          </a:p>
          <a:p>
            <a:r>
              <a:rPr lang="en-GB" baseline="0" dirty="0"/>
              <a:t>This was to support students going out on work experience with the view to expand this to anyone who worked in that industry.</a:t>
            </a:r>
          </a:p>
          <a:p>
            <a:pPr defTabSz="914324">
              <a:defRPr/>
            </a:pPr>
            <a:endParaRPr lang="en-GB" baseline="0" dirty="0"/>
          </a:p>
          <a:p>
            <a:pPr defTabSz="914324">
              <a:defRPr/>
            </a:pPr>
            <a:r>
              <a:rPr lang="en-GB" baseline="0" dirty="0"/>
              <a:t>These apps differed from the Premier Inn app as they are designed to be updated by the teacher or the workplace.  So we needed to keep these apps quite simple.</a:t>
            </a:r>
          </a:p>
          <a:p>
            <a:pPr defTabSz="914324">
              <a:defRPr/>
            </a:pPr>
            <a:endParaRPr lang="en-GB" baseline="0" dirty="0"/>
          </a:p>
          <a:p>
            <a:pPr defTabSz="914324">
              <a:defRPr/>
            </a:pPr>
            <a:r>
              <a:rPr lang="en-GB" baseline="0" dirty="0"/>
              <a:t>We first looked at creating the Hospitality app and were aware that different cafés have different ways of making food and drinks. So we knew that we couldn’t have a one-size-fits-all approach to the pathway apps. While one café might make a cup of tea with an urn and a teapot, another café might make a cup of tea with a mug, and tea bag and a vending machine for hot water. </a:t>
            </a:r>
          </a:p>
          <a:p>
            <a:pPr defTabSz="914324">
              <a:defRPr/>
            </a:pPr>
            <a:endParaRPr lang="en-GB" baseline="0" dirty="0"/>
          </a:p>
          <a:p>
            <a:pPr defTabSz="914324">
              <a:defRPr/>
            </a:pPr>
            <a:r>
              <a:rPr lang="en-GB" baseline="0" dirty="0"/>
              <a:t>The app needed to be able to reflect the diversity of the industry.</a:t>
            </a:r>
          </a:p>
          <a:p>
            <a:pPr defTabSz="914324">
              <a:defRPr/>
            </a:pPr>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4774C8A-F9EB-477A-9CC4-8A6D104B5FC6}" type="slidenum">
              <a:rPr lang="en-GB" smtClean="0"/>
              <a:t>8</a:t>
            </a:fld>
            <a:endParaRPr lang="en-GB"/>
          </a:p>
        </p:txBody>
      </p:sp>
    </p:spTree>
    <p:extLst>
      <p:ext uri="{BB962C8B-B14F-4D97-AF65-F5344CB8AC3E}">
        <p14:creationId xmlns:p14="http://schemas.microsoft.com/office/powerpoint/2010/main" val="35361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82638"/>
            <a:ext cx="5916613" cy="3328987"/>
          </a:xfrm>
        </p:spPr>
      </p:sp>
      <p:sp>
        <p:nvSpPr>
          <p:cNvPr id="3" name="Notes Placeholder 2"/>
          <p:cNvSpPr>
            <a:spLocks noGrp="1"/>
          </p:cNvSpPr>
          <p:nvPr>
            <p:ph type="body" idx="1"/>
          </p:nvPr>
        </p:nvSpPr>
        <p:spPr/>
        <p:txBody>
          <a:bodyPr/>
          <a:lstStyle/>
          <a:p>
            <a:r>
              <a:rPr lang="en-GB" b="1" dirty="0"/>
              <a:t>Neil</a:t>
            </a:r>
          </a:p>
          <a:p>
            <a:endParaRPr lang="en-GB" baseline="0" dirty="0"/>
          </a:p>
          <a:p>
            <a:pPr defTabSz="914324">
              <a:defRPr/>
            </a:pPr>
            <a:r>
              <a:rPr lang="en-GB" baseline="0" dirty="0"/>
              <a:t>Our challenge here was how to enable a workplace provider to show students their own ways of working. As Helen said, there are a million ways to make a cup of tea!</a:t>
            </a:r>
          </a:p>
          <a:p>
            <a:pPr defTabSz="914324">
              <a:defRPr/>
            </a:pPr>
            <a:endParaRPr lang="en-GB" baseline="0" dirty="0"/>
          </a:p>
          <a:p>
            <a:pPr defTabSz="914324">
              <a:defRPr/>
            </a:pPr>
            <a:r>
              <a:rPr lang="en-GB" baseline="0" dirty="0"/>
              <a:t>We came up with the idea of an ‘app engine’ that would allow a teacher or a trainer at a work placement to create their own content in the app.</a:t>
            </a:r>
          </a:p>
          <a:p>
            <a:pPr defTabSz="914324">
              <a:defRPr/>
            </a:pPr>
            <a:endParaRPr lang="en-GB" baseline="0" dirty="0"/>
          </a:p>
          <a:p>
            <a:r>
              <a:rPr lang="en-GB" baseline="0" dirty="0"/>
              <a:t>You can see the controls they have to create and edit tasks on the screen.</a:t>
            </a:r>
          </a:p>
        </p:txBody>
      </p:sp>
      <p:sp>
        <p:nvSpPr>
          <p:cNvPr id="4" name="Slide Number Placeholder 3"/>
          <p:cNvSpPr>
            <a:spLocks noGrp="1"/>
          </p:cNvSpPr>
          <p:nvPr>
            <p:ph type="sldNum" sz="quarter" idx="10"/>
          </p:nvPr>
        </p:nvSpPr>
        <p:spPr/>
        <p:txBody>
          <a:bodyPr/>
          <a:lstStyle/>
          <a:p>
            <a:fld id="{A4774C8A-F9EB-477A-9CC4-8A6D104B5FC6}" type="slidenum">
              <a:rPr lang="en-GB" smtClean="0"/>
              <a:t>9</a:t>
            </a:fld>
            <a:endParaRPr lang="en-GB"/>
          </a:p>
        </p:txBody>
      </p:sp>
    </p:spTree>
    <p:extLst>
      <p:ext uri="{BB962C8B-B14F-4D97-AF65-F5344CB8AC3E}">
        <p14:creationId xmlns:p14="http://schemas.microsoft.com/office/powerpoint/2010/main" val="139464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09529"/>
            <a:ext cx="9144000" cy="1800433"/>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5C99CD2-A6A3-4CE6-8317-FB7853150959}" type="datetimeFigureOut">
              <a:rPr lang="en-GB" smtClean="0"/>
              <a:t>09/11/2021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1985F-9A6D-40BC-9B06-D3303FCC3ADD}" type="slidenum">
              <a:rPr lang="en-GB" smtClean="0"/>
              <a:t>‹#›</a:t>
            </a:fld>
            <a:endParaRPr lang="en-GB"/>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0319" y="386584"/>
            <a:ext cx="4591361" cy="1644837"/>
          </a:xfrm>
          <a:prstGeom prst="rect">
            <a:avLst/>
          </a:prstGeom>
        </p:spPr>
      </p:pic>
    </p:spTree>
    <p:extLst>
      <p:ext uri="{BB962C8B-B14F-4D97-AF65-F5344CB8AC3E}">
        <p14:creationId xmlns:p14="http://schemas.microsoft.com/office/powerpoint/2010/main" val="146404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47460" y="365125"/>
            <a:ext cx="9619861" cy="1325563"/>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C99CD2-A6A3-4CE6-8317-FB7853150959}" type="datetimeFigureOut">
              <a:rPr lang="en-GB" smtClean="0"/>
              <a:t>09/11/2021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1985F-9A6D-40BC-9B06-D3303FCC3ADD}" type="slidenum">
              <a:rPr lang="en-GB" smtClean="0"/>
              <a:t>‹#›</a:t>
            </a:fld>
            <a:endParaRPr lang="en-GB"/>
          </a:p>
        </p:txBody>
      </p:sp>
      <p:pic>
        <p:nvPicPr>
          <p:cNvPr id="11" name="Picture 10"/>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362388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99CD2-A6A3-4CE6-8317-FB7853150959}" type="datetimeFigureOut">
              <a:rPr lang="en-GB" smtClean="0"/>
              <a:t>09/11/2021</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591985F-9A6D-40BC-9B06-D3303FCC3ADD}" type="slidenum">
              <a:rPr lang="en-GB" smtClean="0"/>
              <a:t>‹#›</a:t>
            </a:fld>
            <a:endParaRPr lang="en-GB"/>
          </a:p>
        </p:txBody>
      </p:sp>
      <p:pic>
        <p:nvPicPr>
          <p:cNvPr id="6" name="Picture 5"/>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48500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99CD2-A6A3-4CE6-8317-FB7853150959}" type="datetimeFigureOut">
              <a:rPr lang="en-GB" smtClean="0"/>
              <a:t>09/11/2021</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591985F-9A6D-40BC-9B06-D3303FCC3ADD}" type="slidenum">
              <a:rPr lang="en-GB" smtClean="0"/>
              <a:t>‹#›</a:t>
            </a:fld>
            <a:endParaRPr lang="en-GB"/>
          </a:p>
        </p:txBody>
      </p:sp>
      <p:pic>
        <p:nvPicPr>
          <p:cNvPr id="12" name="Picture 11"/>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34990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99CD2-A6A3-4CE6-8317-FB7853150959}" type="datetimeFigureOut">
              <a:rPr lang="en-GB" smtClean="0"/>
              <a:t>09/11/2021</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591985F-9A6D-40BC-9B06-D3303FCC3ADD}" type="slidenum">
              <a:rPr lang="en-GB" smtClean="0"/>
              <a:t>‹#›</a:t>
            </a:fld>
            <a:endParaRPr lang="en-GB"/>
          </a:p>
        </p:txBody>
      </p:sp>
      <p:pic>
        <p:nvPicPr>
          <p:cNvPr id="5" name="Picture 4">
            <a:extLst>
              <a:ext uri="{FF2B5EF4-FFF2-40B4-BE49-F238E27FC236}">
                <a16:creationId xmlns:a16="http://schemas.microsoft.com/office/drawing/2014/main" id="{DFB5F289-5A93-4A91-8E65-A3EAB89D80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198" y="1054943"/>
            <a:ext cx="1723403" cy="448085"/>
          </a:xfrm>
          <a:prstGeom prst="rect">
            <a:avLst/>
          </a:prstGeom>
        </p:spPr>
      </p:pic>
      <p:pic>
        <p:nvPicPr>
          <p:cNvPr id="7" name="Picture 6">
            <a:extLst>
              <a:ext uri="{FF2B5EF4-FFF2-40B4-BE49-F238E27FC236}">
                <a16:creationId xmlns:a16="http://schemas.microsoft.com/office/drawing/2014/main" id="{60ABEEDD-1828-4A2E-9270-882B261C3A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4688" y="388453"/>
            <a:ext cx="1860425" cy="666490"/>
          </a:xfrm>
          <a:prstGeom prst="rect">
            <a:avLst/>
          </a:prstGeom>
        </p:spPr>
      </p:pic>
    </p:spTree>
    <p:extLst>
      <p:ext uri="{BB962C8B-B14F-4D97-AF65-F5344CB8AC3E}">
        <p14:creationId xmlns:p14="http://schemas.microsoft.com/office/powerpoint/2010/main" val="223051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2816" y="365125"/>
            <a:ext cx="9580984" cy="1325563"/>
          </a:xfrm>
        </p:spPr>
        <p:txBody>
          <a:bodyPr/>
          <a:lstStyle/>
          <a:p>
            <a:r>
              <a:rPr lang="en-US"/>
              <a:t>Click to edit Master title style</a:t>
            </a:r>
            <a:endParaRPr lang="en-GB"/>
          </a:p>
        </p:txBody>
      </p:sp>
      <p:sp>
        <p:nvSpPr>
          <p:cNvPr id="3" name="Content Placeholder 2"/>
          <p:cNvSpPr>
            <a:spLocks noGrp="1"/>
          </p:cNvSpPr>
          <p:nvPr>
            <p:ph idx="1"/>
          </p:nvPr>
        </p:nvSpPr>
        <p:spPr>
          <a:xfrm>
            <a:off x="1772815" y="1825625"/>
            <a:ext cx="958098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1197508" y="6356350"/>
            <a:ext cx="2658873" cy="365125"/>
          </a:xfrm>
        </p:spPr>
        <p:txBody>
          <a:bodyPr/>
          <a:lstStyle/>
          <a:p>
            <a:fld id="{85C99CD2-A6A3-4CE6-8317-FB7853150959}" type="datetimeFigureOut">
              <a:rPr lang="en-GB" smtClean="0"/>
              <a:t>09/11/2021</a:t>
            </a:fld>
            <a:endParaRPr lang="en-GB"/>
          </a:p>
        </p:txBody>
      </p:sp>
      <p:sp>
        <p:nvSpPr>
          <p:cNvPr id="5" name="Footer Placeholder 4"/>
          <p:cNvSpPr>
            <a:spLocks noGrp="1"/>
          </p:cNvSpPr>
          <p:nvPr>
            <p:ph type="ftr" sz="quarter" idx="11"/>
          </p:nvPr>
        </p:nvSpPr>
        <p:spPr>
          <a:xfrm>
            <a:off x="4176091" y="6356350"/>
            <a:ext cx="4114800" cy="365125"/>
          </a:xfrm>
        </p:spPr>
        <p:txBody>
          <a:bodyPr/>
          <a:lstStyle/>
          <a:p>
            <a:endParaRPr lang="en-GB"/>
          </a:p>
        </p:txBody>
      </p:sp>
      <p:sp>
        <p:nvSpPr>
          <p:cNvPr id="6" name="Slide Number Placeholder 5"/>
          <p:cNvSpPr>
            <a:spLocks noGrp="1"/>
          </p:cNvSpPr>
          <p:nvPr>
            <p:ph type="sldNum" sz="quarter" idx="12"/>
          </p:nvPr>
        </p:nvSpPr>
        <p:spPr/>
        <p:txBody>
          <a:bodyPr/>
          <a:lstStyle/>
          <a:p>
            <a:fld id="{B591985F-9A6D-40BC-9B06-D3303FCC3ADD}" type="slidenum">
              <a:rPr lang="en-GB" smtClean="0"/>
              <a:t>‹#›</a:t>
            </a:fld>
            <a:endParaRPr lang="en-GB"/>
          </a:p>
        </p:txBody>
      </p:sp>
      <p:pic>
        <p:nvPicPr>
          <p:cNvPr id="12" name="Picture 11"/>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424979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2816" y="365125"/>
            <a:ext cx="9580984" cy="1325563"/>
          </a:xfrm>
        </p:spPr>
        <p:txBody>
          <a:bodyPr/>
          <a:lstStyle/>
          <a:p>
            <a:r>
              <a:rPr lang="en-US"/>
              <a:t>Click to edit Master title style</a:t>
            </a:r>
            <a:endParaRPr lang="en-GB"/>
          </a:p>
        </p:txBody>
      </p:sp>
      <p:sp>
        <p:nvSpPr>
          <p:cNvPr id="3" name="Content Placeholder 2"/>
          <p:cNvSpPr>
            <a:spLocks noGrp="1"/>
          </p:cNvSpPr>
          <p:nvPr>
            <p:ph idx="1"/>
          </p:nvPr>
        </p:nvSpPr>
        <p:spPr>
          <a:xfrm>
            <a:off x="1772815" y="1825625"/>
            <a:ext cx="958098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1197508" y="6356350"/>
            <a:ext cx="2658873" cy="365125"/>
          </a:xfrm>
        </p:spPr>
        <p:txBody>
          <a:bodyPr/>
          <a:lstStyle/>
          <a:p>
            <a:fld id="{85C99CD2-A6A3-4CE6-8317-FB7853150959}" type="datetimeFigureOut">
              <a:rPr lang="en-GB" smtClean="0"/>
              <a:t>09/11/2021</a:t>
            </a:fld>
            <a:endParaRPr lang="en-GB"/>
          </a:p>
        </p:txBody>
      </p:sp>
      <p:sp>
        <p:nvSpPr>
          <p:cNvPr id="5" name="Footer Placeholder 4"/>
          <p:cNvSpPr>
            <a:spLocks noGrp="1"/>
          </p:cNvSpPr>
          <p:nvPr>
            <p:ph type="ftr" sz="quarter" idx="11"/>
          </p:nvPr>
        </p:nvSpPr>
        <p:spPr>
          <a:xfrm>
            <a:off x="4176091" y="6356350"/>
            <a:ext cx="4114800" cy="365125"/>
          </a:xfrm>
        </p:spPr>
        <p:txBody>
          <a:bodyPr/>
          <a:lstStyle/>
          <a:p>
            <a:endParaRPr lang="en-GB"/>
          </a:p>
        </p:txBody>
      </p:sp>
      <p:sp>
        <p:nvSpPr>
          <p:cNvPr id="6" name="Slide Number Placeholder 5"/>
          <p:cNvSpPr>
            <a:spLocks noGrp="1"/>
          </p:cNvSpPr>
          <p:nvPr>
            <p:ph type="sldNum" sz="quarter" idx="12"/>
          </p:nvPr>
        </p:nvSpPr>
        <p:spPr/>
        <p:txBody>
          <a:bodyPr/>
          <a:lstStyle/>
          <a:p>
            <a:fld id="{B591985F-9A6D-40BC-9B06-D3303FCC3ADD}" type="slidenum">
              <a:rPr lang="en-GB" smtClean="0"/>
              <a:t>‹#›</a:t>
            </a:fld>
            <a:endParaRPr lang="en-GB"/>
          </a:p>
        </p:txBody>
      </p:sp>
      <p:pic>
        <p:nvPicPr>
          <p:cNvPr id="12" name="Picture 11"/>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211192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2816" y="365125"/>
            <a:ext cx="9580984" cy="1325563"/>
          </a:xfrm>
        </p:spPr>
        <p:txBody>
          <a:bodyPr/>
          <a:lstStyle/>
          <a:p>
            <a:r>
              <a:rPr lang="en-US"/>
              <a:t>Click to edit Master title style</a:t>
            </a:r>
            <a:endParaRPr lang="en-GB"/>
          </a:p>
        </p:txBody>
      </p:sp>
      <p:sp>
        <p:nvSpPr>
          <p:cNvPr id="3" name="Content Placeholder 2"/>
          <p:cNvSpPr>
            <a:spLocks noGrp="1"/>
          </p:cNvSpPr>
          <p:nvPr>
            <p:ph idx="1"/>
          </p:nvPr>
        </p:nvSpPr>
        <p:spPr>
          <a:xfrm>
            <a:off x="1772815" y="1825625"/>
            <a:ext cx="958098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1197508" y="6356350"/>
            <a:ext cx="2658873" cy="365125"/>
          </a:xfrm>
        </p:spPr>
        <p:txBody>
          <a:bodyPr/>
          <a:lstStyle/>
          <a:p>
            <a:fld id="{85C99CD2-A6A3-4CE6-8317-FB7853150959}" type="datetimeFigureOut">
              <a:rPr lang="en-GB" smtClean="0"/>
              <a:t>09/11/2021</a:t>
            </a:fld>
            <a:endParaRPr lang="en-GB"/>
          </a:p>
        </p:txBody>
      </p:sp>
      <p:sp>
        <p:nvSpPr>
          <p:cNvPr id="5" name="Footer Placeholder 4"/>
          <p:cNvSpPr>
            <a:spLocks noGrp="1"/>
          </p:cNvSpPr>
          <p:nvPr>
            <p:ph type="ftr" sz="quarter" idx="11"/>
          </p:nvPr>
        </p:nvSpPr>
        <p:spPr>
          <a:xfrm>
            <a:off x="4176091" y="6356350"/>
            <a:ext cx="4114800" cy="365125"/>
          </a:xfrm>
        </p:spPr>
        <p:txBody>
          <a:bodyPr/>
          <a:lstStyle/>
          <a:p>
            <a:endParaRPr lang="en-GB"/>
          </a:p>
        </p:txBody>
      </p:sp>
      <p:sp>
        <p:nvSpPr>
          <p:cNvPr id="6" name="Slide Number Placeholder 5"/>
          <p:cNvSpPr>
            <a:spLocks noGrp="1"/>
          </p:cNvSpPr>
          <p:nvPr>
            <p:ph type="sldNum" sz="quarter" idx="12"/>
          </p:nvPr>
        </p:nvSpPr>
        <p:spPr/>
        <p:txBody>
          <a:bodyPr/>
          <a:lstStyle/>
          <a:p>
            <a:fld id="{B591985F-9A6D-40BC-9B06-D3303FCC3ADD}" type="slidenum">
              <a:rPr lang="en-GB" smtClean="0"/>
              <a:t>‹#›</a:t>
            </a:fld>
            <a:endParaRPr lang="en-GB"/>
          </a:p>
        </p:txBody>
      </p:sp>
      <p:pic>
        <p:nvPicPr>
          <p:cNvPr id="12" name="Picture 11"/>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79342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2816" y="365125"/>
            <a:ext cx="9580984" cy="1325563"/>
          </a:xfrm>
        </p:spPr>
        <p:txBody>
          <a:bodyPr/>
          <a:lstStyle/>
          <a:p>
            <a:r>
              <a:rPr lang="en-US"/>
              <a:t>Click to edit Master title style</a:t>
            </a:r>
            <a:endParaRPr lang="en-GB"/>
          </a:p>
        </p:txBody>
      </p:sp>
      <p:sp>
        <p:nvSpPr>
          <p:cNvPr id="3" name="Content Placeholder 2"/>
          <p:cNvSpPr>
            <a:spLocks noGrp="1"/>
          </p:cNvSpPr>
          <p:nvPr>
            <p:ph idx="1"/>
          </p:nvPr>
        </p:nvSpPr>
        <p:spPr>
          <a:xfrm>
            <a:off x="1772815" y="1825625"/>
            <a:ext cx="958098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1197508" y="6356350"/>
            <a:ext cx="2658873" cy="365125"/>
          </a:xfrm>
        </p:spPr>
        <p:txBody>
          <a:bodyPr/>
          <a:lstStyle/>
          <a:p>
            <a:fld id="{85C99CD2-A6A3-4CE6-8317-FB7853150959}" type="datetimeFigureOut">
              <a:rPr lang="en-GB" smtClean="0"/>
              <a:t>09/11/2021</a:t>
            </a:fld>
            <a:endParaRPr lang="en-GB"/>
          </a:p>
        </p:txBody>
      </p:sp>
      <p:sp>
        <p:nvSpPr>
          <p:cNvPr id="5" name="Footer Placeholder 4"/>
          <p:cNvSpPr>
            <a:spLocks noGrp="1"/>
          </p:cNvSpPr>
          <p:nvPr>
            <p:ph type="ftr" sz="quarter" idx="11"/>
          </p:nvPr>
        </p:nvSpPr>
        <p:spPr>
          <a:xfrm>
            <a:off x="4176091" y="6356350"/>
            <a:ext cx="4114800" cy="365125"/>
          </a:xfrm>
        </p:spPr>
        <p:txBody>
          <a:bodyPr/>
          <a:lstStyle/>
          <a:p>
            <a:endParaRPr lang="en-GB"/>
          </a:p>
        </p:txBody>
      </p:sp>
      <p:sp>
        <p:nvSpPr>
          <p:cNvPr id="6" name="Slide Number Placeholder 5"/>
          <p:cNvSpPr>
            <a:spLocks noGrp="1"/>
          </p:cNvSpPr>
          <p:nvPr>
            <p:ph type="sldNum" sz="quarter" idx="12"/>
          </p:nvPr>
        </p:nvSpPr>
        <p:spPr/>
        <p:txBody>
          <a:bodyPr/>
          <a:lstStyle/>
          <a:p>
            <a:fld id="{B591985F-9A6D-40BC-9B06-D3303FCC3ADD}" type="slidenum">
              <a:rPr lang="en-GB" smtClean="0"/>
              <a:t>‹#›</a:t>
            </a:fld>
            <a:endParaRPr lang="en-GB"/>
          </a:p>
        </p:txBody>
      </p:sp>
      <p:pic>
        <p:nvPicPr>
          <p:cNvPr id="12" name="Picture 11"/>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105750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2816" y="365125"/>
            <a:ext cx="9580984" cy="1325563"/>
          </a:xfrm>
        </p:spPr>
        <p:txBody>
          <a:bodyPr/>
          <a:lstStyle/>
          <a:p>
            <a:r>
              <a:rPr lang="en-US"/>
              <a:t>Click to edit Master title style</a:t>
            </a:r>
            <a:endParaRPr lang="en-GB"/>
          </a:p>
        </p:txBody>
      </p:sp>
      <p:sp>
        <p:nvSpPr>
          <p:cNvPr id="3" name="Content Placeholder 2"/>
          <p:cNvSpPr>
            <a:spLocks noGrp="1"/>
          </p:cNvSpPr>
          <p:nvPr>
            <p:ph idx="1"/>
          </p:nvPr>
        </p:nvSpPr>
        <p:spPr>
          <a:xfrm>
            <a:off x="1772815" y="1825625"/>
            <a:ext cx="958098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1197508" y="6356350"/>
            <a:ext cx="2658873" cy="365125"/>
          </a:xfrm>
        </p:spPr>
        <p:txBody>
          <a:bodyPr/>
          <a:lstStyle/>
          <a:p>
            <a:fld id="{85C99CD2-A6A3-4CE6-8317-FB7853150959}" type="datetimeFigureOut">
              <a:rPr lang="en-GB" smtClean="0"/>
              <a:t>09/11/2021</a:t>
            </a:fld>
            <a:endParaRPr lang="en-GB"/>
          </a:p>
        </p:txBody>
      </p:sp>
      <p:sp>
        <p:nvSpPr>
          <p:cNvPr id="5" name="Footer Placeholder 4"/>
          <p:cNvSpPr>
            <a:spLocks noGrp="1"/>
          </p:cNvSpPr>
          <p:nvPr>
            <p:ph type="ftr" sz="quarter" idx="11"/>
          </p:nvPr>
        </p:nvSpPr>
        <p:spPr>
          <a:xfrm>
            <a:off x="4176091" y="6356350"/>
            <a:ext cx="4114800" cy="365125"/>
          </a:xfrm>
        </p:spPr>
        <p:txBody>
          <a:bodyPr/>
          <a:lstStyle/>
          <a:p>
            <a:endParaRPr lang="en-GB"/>
          </a:p>
        </p:txBody>
      </p:sp>
      <p:sp>
        <p:nvSpPr>
          <p:cNvPr id="6" name="Slide Number Placeholder 5"/>
          <p:cNvSpPr>
            <a:spLocks noGrp="1"/>
          </p:cNvSpPr>
          <p:nvPr>
            <p:ph type="sldNum" sz="quarter" idx="12"/>
          </p:nvPr>
        </p:nvSpPr>
        <p:spPr/>
        <p:txBody>
          <a:bodyPr/>
          <a:lstStyle/>
          <a:p>
            <a:fld id="{B591985F-9A6D-40BC-9B06-D3303FCC3ADD}" type="slidenum">
              <a:rPr lang="en-GB" smtClean="0"/>
              <a:t>‹#›</a:t>
            </a:fld>
            <a:endParaRPr lang="en-GB"/>
          </a:p>
        </p:txBody>
      </p:sp>
      <p:pic>
        <p:nvPicPr>
          <p:cNvPr id="12" name="Picture 11"/>
          <p:cNvPicPr>
            <a:picLocks noChangeAspect="1"/>
          </p:cNvPicPr>
          <p:nvPr userDrawn="1"/>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84767" y="275508"/>
            <a:ext cx="1278608" cy="1549305"/>
          </a:xfrm>
          <a:prstGeom prst="rect">
            <a:avLst/>
          </a:prstGeom>
        </p:spPr>
      </p:pic>
    </p:spTree>
    <p:extLst>
      <p:ext uri="{BB962C8B-B14F-4D97-AF65-F5344CB8AC3E}">
        <p14:creationId xmlns:p14="http://schemas.microsoft.com/office/powerpoint/2010/main" val="1024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99CD2-A6A3-4CE6-8317-FB7853150959}" type="datetimeFigureOut">
              <a:rPr lang="en-GB" smtClean="0"/>
              <a:t>09/11/2021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1985F-9A6D-40BC-9B06-D3303FCC3ADD}" type="slidenum">
              <a:rPr lang="en-GB" smtClean="0"/>
              <a:t>‹#›</a:t>
            </a:fld>
            <a:endParaRPr lang="en-GB"/>
          </a:p>
        </p:txBody>
      </p:sp>
    </p:spTree>
    <p:extLst>
      <p:ext uri="{BB962C8B-B14F-4D97-AF65-F5344CB8AC3E}">
        <p14:creationId xmlns:p14="http://schemas.microsoft.com/office/powerpoint/2010/main" val="52056309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8" r:id="rId4"/>
    <p:sldLayoutId id="2147483650" r:id="rId5"/>
    <p:sldLayoutId id="2147483659" r:id="rId6"/>
    <p:sldLayoutId id="2147483660" r:id="rId7"/>
    <p:sldLayoutId id="2147483662" r:id="rId8"/>
    <p:sldLayoutId id="2147483661" r:id="rId9"/>
    <p:sldLayoutId id="214748365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emf"/><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20.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4.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emf"/><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62.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8.png"/><Relationship Id="rId7"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43.emf"/><Relationship Id="rId4" Type="http://schemas.openxmlformats.org/officeDocument/2006/relationships/image" Target="../media/image49.svg"/><Relationship Id="rId9" Type="http://schemas.openxmlformats.org/officeDocument/2006/relationships/image" Target="../media/image6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167608"/>
            <a:ext cx="12191999" cy="1139458"/>
          </a:xfrm>
        </p:spPr>
        <p:txBody>
          <a:bodyPr>
            <a:normAutofit/>
          </a:bodyPr>
          <a:lstStyle/>
          <a:p>
            <a:pPr lvl="0">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Partnership working</a:t>
            </a:r>
            <a:endParaRPr lang="en-GB" sz="6200" dirty="0">
              <a:solidFill>
                <a:srgbClr val="6B635E"/>
              </a:solidFill>
            </a:endParaRPr>
          </a:p>
        </p:txBody>
      </p:sp>
      <p:sp>
        <p:nvSpPr>
          <p:cNvPr id="7" name="Rectangle 6">
            <a:extLst>
              <a:ext uri="{FF2B5EF4-FFF2-40B4-BE49-F238E27FC236}">
                <a16:creationId xmlns:a16="http://schemas.microsoft.com/office/drawing/2014/main" id="{1F6383C1-2338-4153-A828-CC6CA09BE0C2}"/>
              </a:ext>
            </a:extLst>
          </p:cNvPr>
          <p:cNvSpPr/>
          <p:nvPr/>
        </p:nvSpPr>
        <p:spPr>
          <a:xfrm>
            <a:off x="3765176" y="555812"/>
            <a:ext cx="4787153" cy="1344706"/>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98049DF8-543D-4799-9000-B2FBCDDD1AA5}"/>
              </a:ext>
            </a:extLst>
          </p:cNvPr>
          <p:cNvGrpSpPr/>
          <p:nvPr/>
        </p:nvGrpSpPr>
        <p:grpSpPr>
          <a:xfrm>
            <a:off x="1497401" y="555812"/>
            <a:ext cx="9197198" cy="1556485"/>
            <a:chOff x="1237130" y="555812"/>
            <a:chExt cx="9197198" cy="1556485"/>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7130" y="555812"/>
              <a:ext cx="4344738" cy="1556485"/>
            </a:xfrm>
            <a:prstGeom prst="rect">
              <a:avLst/>
            </a:prstGeom>
          </p:spPr>
        </p:pic>
        <p:pic>
          <p:nvPicPr>
            <p:cNvPr id="8" name="Picture 7">
              <a:extLst>
                <a:ext uri="{FF2B5EF4-FFF2-40B4-BE49-F238E27FC236}">
                  <a16:creationId xmlns:a16="http://schemas.microsoft.com/office/drawing/2014/main" id="{685952B3-0344-4970-BD31-1019D7305AF5}"/>
                </a:ext>
              </a:extLst>
            </p:cNvPr>
            <p:cNvPicPr>
              <a:picLocks noChangeAspect="1"/>
            </p:cNvPicPr>
            <p:nvPr/>
          </p:nvPicPr>
          <p:blipFill>
            <a:blip r:embed="rId4"/>
            <a:stretch>
              <a:fillRect/>
            </a:stretch>
          </p:blipFill>
          <p:spPr>
            <a:xfrm>
              <a:off x="6074453" y="766950"/>
              <a:ext cx="4359875" cy="1133568"/>
            </a:xfrm>
            <a:prstGeom prst="rect">
              <a:avLst/>
            </a:prstGeom>
          </p:spPr>
        </p:pic>
      </p:grpSp>
      <p:pic>
        <p:nvPicPr>
          <p:cNvPr id="2" name="Picture 1">
            <a:extLst>
              <a:ext uri="{FF2B5EF4-FFF2-40B4-BE49-F238E27FC236}">
                <a16:creationId xmlns:a16="http://schemas.microsoft.com/office/drawing/2014/main" id="{6CCEA9DF-2AF5-6A40-9616-C86F3361A3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6883" y="3785936"/>
            <a:ext cx="1808175" cy="2109537"/>
          </a:xfrm>
          <a:prstGeom prst="rect">
            <a:avLst/>
          </a:prstGeom>
        </p:spPr>
      </p:pic>
      <p:pic>
        <p:nvPicPr>
          <p:cNvPr id="4" name="Picture 3">
            <a:extLst>
              <a:ext uri="{FF2B5EF4-FFF2-40B4-BE49-F238E27FC236}">
                <a16:creationId xmlns:a16="http://schemas.microsoft.com/office/drawing/2014/main" id="{0A8A0821-AAE2-4E4A-A412-15F06BFA39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09083" y="3785936"/>
            <a:ext cx="1808175" cy="2109538"/>
          </a:xfrm>
          <a:prstGeom prst="rect">
            <a:avLst/>
          </a:prstGeom>
        </p:spPr>
      </p:pic>
      <p:sp>
        <p:nvSpPr>
          <p:cNvPr id="10" name="Title 5">
            <a:extLst>
              <a:ext uri="{FF2B5EF4-FFF2-40B4-BE49-F238E27FC236}">
                <a16:creationId xmlns:a16="http://schemas.microsoft.com/office/drawing/2014/main" id="{FB039FCB-2112-1B47-BBD1-E129610C9408}"/>
              </a:ext>
            </a:extLst>
          </p:cNvPr>
          <p:cNvSpPr txBox="1">
            <a:spLocks/>
          </p:cNvSpPr>
          <p:nvPr/>
        </p:nvSpPr>
        <p:spPr>
          <a:xfrm>
            <a:off x="112743" y="4391136"/>
            <a:ext cx="3757128" cy="11394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spcBef>
                <a:spcPts val="0"/>
              </a:spcBef>
              <a:defRPr/>
            </a:pPr>
            <a:r>
              <a:rPr lang="en-GB" sz="2800" b="1" dirty="0">
                <a:solidFill>
                  <a:srgbClr val="6B635E"/>
                </a:solidFill>
                <a:latin typeface="Arial" panose="020B0604020202020204" pitchFamily="34" charset="0"/>
                <a:ea typeface="+mn-ea"/>
                <a:cs typeface="Arial" panose="020B0604020202020204" pitchFamily="34" charset="0"/>
              </a:rPr>
              <a:t>Helen Edwards</a:t>
            </a:r>
          </a:p>
          <a:p>
            <a:pPr algn="r">
              <a:lnSpc>
                <a:spcPct val="100000"/>
              </a:lnSpc>
              <a:spcBef>
                <a:spcPts val="0"/>
              </a:spcBef>
              <a:defRPr/>
            </a:pPr>
            <a:r>
              <a:rPr lang="en-GB" sz="2400" dirty="0">
                <a:solidFill>
                  <a:srgbClr val="6B635E"/>
                </a:solidFill>
                <a:latin typeface="Arial" panose="020B0604020202020204" pitchFamily="34" charset="0"/>
                <a:ea typeface="+mn-ea"/>
                <a:cs typeface="Arial" panose="020B0604020202020204" pitchFamily="34" charset="0"/>
              </a:rPr>
              <a:t>Derwen College</a:t>
            </a:r>
          </a:p>
          <a:p>
            <a:pPr algn="r">
              <a:lnSpc>
                <a:spcPct val="100000"/>
              </a:lnSpc>
              <a:spcBef>
                <a:spcPts val="0"/>
              </a:spcBef>
              <a:defRPr/>
            </a:pPr>
            <a:endParaRPr lang="en-GB" sz="2400" dirty="0">
              <a:solidFill>
                <a:srgbClr val="6B635E"/>
              </a:solidFill>
            </a:endParaRPr>
          </a:p>
        </p:txBody>
      </p:sp>
      <p:sp>
        <p:nvSpPr>
          <p:cNvPr id="11" name="Title 5">
            <a:extLst>
              <a:ext uri="{FF2B5EF4-FFF2-40B4-BE49-F238E27FC236}">
                <a16:creationId xmlns:a16="http://schemas.microsoft.com/office/drawing/2014/main" id="{FA1CC05A-8836-9C40-8E40-F3982E0E2AF4}"/>
              </a:ext>
            </a:extLst>
          </p:cNvPr>
          <p:cNvSpPr txBox="1">
            <a:spLocks/>
          </p:cNvSpPr>
          <p:nvPr/>
        </p:nvSpPr>
        <p:spPr>
          <a:xfrm>
            <a:off x="8552329" y="4391136"/>
            <a:ext cx="3013742" cy="11394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defRPr/>
            </a:pPr>
            <a:r>
              <a:rPr lang="en-GB" sz="2800" b="1" dirty="0">
                <a:solidFill>
                  <a:srgbClr val="6B635E"/>
                </a:solidFill>
                <a:latin typeface="Arial" panose="020B0604020202020204" pitchFamily="34" charset="0"/>
                <a:ea typeface="+mn-ea"/>
                <a:cs typeface="Arial" panose="020B0604020202020204" pitchFamily="34" charset="0"/>
              </a:rPr>
              <a:t>Neil Bevan</a:t>
            </a:r>
          </a:p>
          <a:p>
            <a:pPr algn="l">
              <a:lnSpc>
                <a:spcPct val="100000"/>
              </a:lnSpc>
              <a:spcBef>
                <a:spcPts val="0"/>
              </a:spcBef>
              <a:defRPr/>
            </a:pPr>
            <a:r>
              <a:rPr lang="en-GB" sz="2400" dirty="0">
                <a:solidFill>
                  <a:srgbClr val="6B635E"/>
                </a:solidFill>
                <a:latin typeface="Arial" panose="020B0604020202020204" pitchFamily="34" charset="0"/>
                <a:ea typeface="+mn-ea"/>
                <a:cs typeface="Arial" panose="020B0604020202020204" pitchFamily="34" charset="0"/>
              </a:rPr>
              <a:t>Starfish Labs</a:t>
            </a:r>
          </a:p>
          <a:p>
            <a:pPr algn="r">
              <a:lnSpc>
                <a:spcPct val="100000"/>
              </a:lnSpc>
              <a:spcBef>
                <a:spcPts val="0"/>
              </a:spcBef>
              <a:defRPr/>
            </a:pPr>
            <a:endParaRPr lang="en-GB" sz="2400" dirty="0">
              <a:solidFill>
                <a:srgbClr val="6B635E"/>
              </a:solidFill>
            </a:endParaRPr>
          </a:p>
        </p:txBody>
      </p:sp>
    </p:spTree>
    <p:extLst>
      <p:ext uri="{BB962C8B-B14F-4D97-AF65-F5344CB8AC3E}">
        <p14:creationId xmlns:p14="http://schemas.microsoft.com/office/powerpoint/2010/main" val="14260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21C70-C7AC-394D-B9C4-3D88E8E6B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7261"/>
            <a:ext cx="12192000" cy="8132602"/>
          </a:xfrm>
          <a:prstGeom prst="rect">
            <a:avLst/>
          </a:prstGeom>
        </p:spPr>
      </p:pic>
      <p:pic>
        <p:nvPicPr>
          <p:cNvPr id="4" name="Picture 3">
            <a:extLst>
              <a:ext uri="{FF2B5EF4-FFF2-40B4-BE49-F238E27FC236}">
                <a16:creationId xmlns:a16="http://schemas.microsoft.com/office/drawing/2014/main" id="{2CC41A67-415E-E241-A025-838B8E5136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5647" y="810033"/>
            <a:ext cx="1723403" cy="448085"/>
          </a:xfrm>
          <a:prstGeom prst="rect">
            <a:avLst/>
          </a:prstGeom>
        </p:spPr>
      </p:pic>
      <p:pic>
        <p:nvPicPr>
          <p:cNvPr id="5" name="Picture 4">
            <a:extLst>
              <a:ext uri="{FF2B5EF4-FFF2-40B4-BE49-F238E27FC236}">
                <a16:creationId xmlns:a16="http://schemas.microsoft.com/office/drawing/2014/main" id="{A688EAF4-22F9-8843-B134-82503E4875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9551" y="151489"/>
            <a:ext cx="1860425" cy="666490"/>
          </a:xfrm>
          <a:prstGeom prst="rect">
            <a:avLst/>
          </a:prstGeom>
        </p:spPr>
      </p:pic>
    </p:spTree>
    <p:extLst>
      <p:ext uri="{BB962C8B-B14F-4D97-AF65-F5344CB8AC3E}">
        <p14:creationId xmlns:p14="http://schemas.microsoft.com/office/powerpoint/2010/main" val="16673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415692" y="2409116"/>
            <a:ext cx="10607192" cy="26086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CV Builder </a:t>
            </a:r>
            <a:br>
              <a:rPr lang="en-GB" sz="6200" dirty="0">
                <a:solidFill>
                  <a:srgbClr val="6B635E"/>
                </a:solidFill>
                <a:latin typeface="Arial" panose="020B0604020202020204" pitchFamily="34" charset="0"/>
                <a:ea typeface="+mn-ea"/>
                <a:cs typeface="Arial" panose="020B0604020202020204" pitchFamily="34" charset="0"/>
              </a:rPr>
            </a:br>
            <a:r>
              <a:rPr lang="en-GB" sz="6200" dirty="0">
                <a:solidFill>
                  <a:srgbClr val="6B635E"/>
                </a:solidFill>
                <a:latin typeface="Arial" panose="020B0604020202020204" pitchFamily="34" charset="0"/>
                <a:ea typeface="+mn-ea"/>
                <a:cs typeface="Arial" panose="020B0604020202020204" pitchFamily="34" charset="0"/>
              </a:rPr>
              <a:t>App</a:t>
            </a:r>
            <a:endParaRPr lang="en-GB" sz="6200" dirty="0">
              <a:solidFill>
                <a:srgbClr val="6B635E"/>
              </a:solidFill>
            </a:endParaRPr>
          </a:p>
        </p:txBody>
      </p:sp>
      <p:pic>
        <p:nvPicPr>
          <p:cNvPr id="4" name="Picture 3">
            <a:extLst>
              <a:ext uri="{FF2B5EF4-FFF2-40B4-BE49-F238E27FC236}">
                <a16:creationId xmlns:a16="http://schemas.microsoft.com/office/drawing/2014/main" id="{4DD45332-3659-47F7-B1AB-9F0AD38A94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9795" y="605679"/>
            <a:ext cx="3643410" cy="5646641"/>
          </a:xfrm>
          <a:prstGeom prst="rect">
            <a:avLst/>
          </a:prstGeom>
          <a:ln w="215900">
            <a:solidFill>
              <a:schemeClr val="accent2"/>
            </a:solidFill>
          </a:ln>
        </p:spPr>
      </p:pic>
    </p:spTree>
    <p:extLst>
      <p:ext uri="{BB962C8B-B14F-4D97-AF65-F5344CB8AC3E}">
        <p14:creationId xmlns:p14="http://schemas.microsoft.com/office/powerpoint/2010/main" val="243658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D6259-35CC-9C4D-BACB-78C96D466F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42726"/>
            <a:ext cx="12191999" cy="8615312"/>
          </a:xfrm>
          <a:prstGeom prst="rect">
            <a:avLst/>
          </a:prstGeom>
        </p:spPr>
      </p:pic>
      <p:pic>
        <p:nvPicPr>
          <p:cNvPr id="7" name="Picture 6">
            <a:extLst>
              <a:ext uri="{FF2B5EF4-FFF2-40B4-BE49-F238E27FC236}">
                <a16:creationId xmlns:a16="http://schemas.microsoft.com/office/drawing/2014/main" id="{1039FFCF-A0FD-1745-93C5-887CDDCBE1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306" y="1050664"/>
            <a:ext cx="1723403" cy="448085"/>
          </a:xfrm>
          <a:prstGeom prst="rect">
            <a:avLst/>
          </a:prstGeom>
        </p:spPr>
      </p:pic>
      <p:pic>
        <p:nvPicPr>
          <p:cNvPr id="8" name="Picture 7">
            <a:extLst>
              <a:ext uri="{FF2B5EF4-FFF2-40B4-BE49-F238E27FC236}">
                <a16:creationId xmlns:a16="http://schemas.microsoft.com/office/drawing/2014/main" id="{5A1270B7-76A3-E84F-A4A2-AAF6DFD074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8210" y="392120"/>
            <a:ext cx="1860425" cy="666490"/>
          </a:xfrm>
          <a:prstGeom prst="rect">
            <a:avLst/>
          </a:prstGeom>
        </p:spPr>
      </p:pic>
    </p:spTree>
    <p:extLst>
      <p:ext uri="{BB962C8B-B14F-4D97-AF65-F5344CB8AC3E}">
        <p14:creationId xmlns:p14="http://schemas.microsoft.com/office/powerpoint/2010/main" val="101435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54DDEF-E6DF-BF49-9E74-DC9DD1B857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5340"/>
            <a:ext cx="12192000" cy="9139123"/>
          </a:xfrm>
          <a:prstGeom prst="rect">
            <a:avLst/>
          </a:prstGeom>
        </p:spPr>
      </p:pic>
      <p:pic>
        <p:nvPicPr>
          <p:cNvPr id="6" name="Picture 5">
            <a:extLst>
              <a:ext uri="{FF2B5EF4-FFF2-40B4-BE49-F238E27FC236}">
                <a16:creationId xmlns:a16="http://schemas.microsoft.com/office/drawing/2014/main" id="{7D449042-FEF8-2D4C-9BE8-A722E1984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306" y="1050664"/>
            <a:ext cx="1723403" cy="448085"/>
          </a:xfrm>
          <a:prstGeom prst="rect">
            <a:avLst/>
          </a:prstGeom>
        </p:spPr>
      </p:pic>
      <p:pic>
        <p:nvPicPr>
          <p:cNvPr id="7" name="Picture 6">
            <a:extLst>
              <a:ext uri="{FF2B5EF4-FFF2-40B4-BE49-F238E27FC236}">
                <a16:creationId xmlns:a16="http://schemas.microsoft.com/office/drawing/2014/main" id="{96FD7D38-EEB7-B643-A9C1-AEC7D89666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8210" y="392120"/>
            <a:ext cx="1860425" cy="666490"/>
          </a:xfrm>
          <a:prstGeom prst="rect">
            <a:avLst/>
          </a:prstGeom>
        </p:spPr>
      </p:pic>
    </p:spTree>
    <p:extLst>
      <p:ext uri="{BB962C8B-B14F-4D97-AF65-F5344CB8AC3E}">
        <p14:creationId xmlns:p14="http://schemas.microsoft.com/office/powerpoint/2010/main" val="125525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86F105-B28E-B94D-9E48-607AFF334A31}"/>
              </a:ext>
            </a:extLst>
          </p:cNvPr>
          <p:cNvSpPr txBox="1">
            <a:spLocks/>
          </p:cNvSpPr>
          <p:nvPr/>
        </p:nvSpPr>
        <p:spPr>
          <a:xfrm>
            <a:off x="0" y="327649"/>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CV Builder App</a:t>
            </a:r>
            <a:endParaRPr lang="en-GB" sz="6200" dirty="0">
              <a:solidFill>
                <a:srgbClr val="6B635E"/>
              </a:solidFill>
            </a:endParaRPr>
          </a:p>
        </p:txBody>
      </p:sp>
      <p:pic>
        <p:nvPicPr>
          <p:cNvPr id="7" name="Picture 6">
            <a:extLst>
              <a:ext uri="{FF2B5EF4-FFF2-40B4-BE49-F238E27FC236}">
                <a16:creationId xmlns:a16="http://schemas.microsoft.com/office/drawing/2014/main" id="{BA814ADB-2DB8-2749-BA8B-184A40CF0F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3095" y="1467107"/>
            <a:ext cx="7489210" cy="5294639"/>
          </a:xfrm>
          <a:prstGeom prst="rect">
            <a:avLst/>
          </a:prstGeom>
        </p:spPr>
      </p:pic>
      <p:sp>
        <p:nvSpPr>
          <p:cNvPr id="8" name="Rectangle 7">
            <a:extLst>
              <a:ext uri="{FF2B5EF4-FFF2-40B4-BE49-F238E27FC236}">
                <a16:creationId xmlns:a16="http://schemas.microsoft.com/office/drawing/2014/main" id="{4F3A4695-3AB7-5F4A-B8EA-2409CADAB5EA}"/>
              </a:ext>
            </a:extLst>
          </p:cNvPr>
          <p:cNvSpPr/>
          <p:nvPr/>
        </p:nvSpPr>
        <p:spPr>
          <a:xfrm>
            <a:off x="7519737" y="5763126"/>
            <a:ext cx="2249905" cy="842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4D47D17-41BB-7340-B1D5-86A555B65E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2987" y="5960188"/>
            <a:ext cx="1723403" cy="448085"/>
          </a:xfrm>
          <a:prstGeom prst="rect">
            <a:avLst/>
          </a:prstGeom>
        </p:spPr>
      </p:pic>
    </p:spTree>
    <p:extLst>
      <p:ext uri="{BB962C8B-B14F-4D97-AF65-F5344CB8AC3E}">
        <p14:creationId xmlns:p14="http://schemas.microsoft.com/office/powerpoint/2010/main" val="168863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rwen College - Amy talks about using the new CV Builder app" descr="Derwen College - Amy talks about using the new CV Builder app">
            <a:hlinkClick r:id="" action="ppaction://media"/>
            <a:extLst>
              <a:ext uri="{FF2B5EF4-FFF2-40B4-BE49-F238E27FC236}">
                <a16:creationId xmlns:a16="http://schemas.microsoft.com/office/drawing/2014/main" id="{4CB7216E-7673-D945-9C0C-4036E83B3D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3175"/>
            <a:ext cx="12192000" cy="6858000"/>
          </a:xfrm>
          <a:prstGeom prst="rect">
            <a:avLst/>
          </a:prstGeom>
        </p:spPr>
      </p:pic>
    </p:spTree>
    <p:extLst>
      <p:ext uri="{BB962C8B-B14F-4D97-AF65-F5344CB8AC3E}">
        <p14:creationId xmlns:p14="http://schemas.microsoft.com/office/powerpoint/2010/main" val="170710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584808" y="524370"/>
            <a:ext cx="10607192"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Work Ready App</a:t>
            </a:r>
            <a:endParaRPr lang="en-GB" sz="6200" dirty="0">
              <a:solidFill>
                <a:srgbClr val="6B635E"/>
              </a:solidFill>
            </a:endParaRPr>
          </a:p>
        </p:txBody>
      </p:sp>
      <p:pic>
        <p:nvPicPr>
          <p:cNvPr id="5" name="Picture 4">
            <a:extLst>
              <a:ext uri="{FF2B5EF4-FFF2-40B4-BE49-F238E27FC236}">
                <a16:creationId xmlns:a16="http://schemas.microsoft.com/office/drawing/2014/main" id="{7E59BD2B-82E6-324C-A4B9-60A7F2D53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800" y="2177715"/>
            <a:ext cx="2031746" cy="3613799"/>
          </a:xfrm>
          <a:prstGeom prst="rect">
            <a:avLst/>
          </a:prstGeom>
          <a:ln w="127000">
            <a:solidFill>
              <a:schemeClr val="accent2"/>
            </a:solidFill>
          </a:ln>
        </p:spPr>
      </p:pic>
      <p:pic>
        <p:nvPicPr>
          <p:cNvPr id="9" name="Picture 8">
            <a:extLst>
              <a:ext uri="{FF2B5EF4-FFF2-40B4-BE49-F238E27FC236}">
                <a16:creationId xmlns:a16="http://schemas.microsoft.com/office/drawing/2014/main" id="{7E277E9A-F6AA-7C4D-B6AF-457E818825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969" y="2177715"/>
            <a:ext cx="2031746" cy="3613799"/>
          </a:xfrm>
          <a:prstGeom prst="rect">
            <a:avLst/>
          </a:prstGeom>
          <a:ln w="127000">
            <a:solidFill>
              <a:schemeClr val="accent2"/>
            </a:solidFill>
          </a:ln>
        </p:spPr>
      </p:pic>
      <p:pic>
        <p:nvPicPr>
          <p:cNvPr id="11" name="Picture 10">
            <a:extLst>
              <a:ext uri="{FF2B5EF4-FFF2-40B4-BE49-F238E27FC236}">
                <a16:creationId xmlns:a16="http://schemas.microsoft.com/office/drawing/2014/main" id="{41C6DD9C-EDBB-5E46-B1F7-854E602326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4138" y="2177715"/>
            <a:ext cx="2031747" cy="3613801"/>
          </a:xfrm>
          <a:prstGeom prst="rect">
            <a:avLst/>
          </a:prstGeom>
          <a:ln w="127000">
            <a:solidFill>
              <a:schemeClr val="accent2"/>
            </a:solidFill>
          </a:ln>
        </p:spPr>
      </p:pic>
      <p:pic>
        <p:nvPicPr>
          <p:cNvPr id="15" name="Picture 14">
            <a:extLst>
              <a:ext uri="{FF2B5EF4-FFF2-40B4-BE49-F238E27FC236}">
                <a16:creationId xmlns:a16="http://schemas.microsoft.com/office/drawing/2014/main" id="{55D151E2-719E-5145-8167-D815ACCC67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3307" y="2177715"/>
            <a:ext cx="2031746" cy="3613799"/>
          </a:xfrm>
          <a:prstGeom prst="rect">
            <a:avLst/>
          </a:prstGeom>
          <a:ln w="127000">
            <a:solidFill>
              <a:schemeClr val="accent2"/>
            </a:solidFill>
          </a:ln>
        </p:spPr>
      </p:pic>
      <p:pic>
        <p:nvPicPr>
          <p:cNvPr id="17" name="Picture 16">
            <a:extLst>
              <a:ext uri="{FF2B5EF4-FFF2-40B4-BE49-F238E27FC236}">
                <a16:creationId xmlns:a16="http://schemas.microsoft.com/office/drawing/2014/main" id="{B277E714-882D-7749-8BA5-A2FC493D95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2475" y="2177715"/>
            <a:ext cx="2042843" cy="3633537"/>
          </a:xfrm>
          <a:prstGeom prst="rect">
            <a:avLst/>
          </a:prstGeom>
          <a:ln w="127000">
            <a:solidFill>
              <a:schemeClr val="accent2"/>
            </a:solidFill>
          </a:ln>
        </p:spPr>
      </p:pic>
    </p:spTree>
    <p:extLst>
      <p:ext uri="{BB962C8B-B14F-4D97-AF65-F5344CB8AC3E}">
        <p14:creationId xmlns:p14="http://schemas.microsoft.com/office/powerpoint/2010/main" val="3786021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D9B1D79-496E-7B43-AD31-523BF4FF1C6A}"/>
              </a:ext>
            </a:extLst>
          </p:cNvPr>
          <p:cNvSpPr txBox="1">
            <a:spLocks/>
          </p:cNvSpPr>
          <p:nvPr/>
        </p:nvSpPr>
        <p:spPr>
          <a:xfrm>
            <a:off x="1584808" y="500166"/>
            <a:ext cx="10607192" cy="113945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Working together</a:t>
            </a:r>
            <a:br>
              <a:rPr lang="en-GB" sz="6200" dirty="0">
                <a:solidFill>
                  <a:srgbClr val="6B635E"/>
                </a:solidFill>
                <a:latin typeface="Arial" panose="020B0604020202020204" pitchFamily="34" charset="0"/>
                <a:ea typeface="+mn-ea"/>
                <a:cs typeface="Arial" panose="020B0604020202020204" pitchFamily="34" charset="0"/>
              </a:rPr>
            </a:br>
            <a:r>
              <a:rPr lang="en-GB" sz="6200" dirty="0">
                <a:solidFill>
                  <a:srgbClr val="6B635E"/>
                </a:solidFill>
                <a:latin typeface="Arial" panose="020B0604020202020204" pitchFamily="34" charset="0"/>
                <a:ea typeface="+mn-ea"/>
                <a:cs typeface="Arial" panose="020B0604020202020204" pitchFamily="34" charset="0"/>
              </a:rPr>
              <a:t>to support businesses</a:t>
            </a:r>
            <a:endParaRPr lang="en-GB" sz="6200" dirty="0">
              <a:solidFill>
                <a:srgbClr val="6B635E"/>
              </a:solidFill>
            </a:endParaRPr>
          </a:p>
        </p:txBody>
      </p:sp>
      <p:pic>
        <p:nvPicPr>
          <p:cNvPr id="3" name="Picture 2">
            <a:extLst>
              <a:ext uri="{FF2B5EF4-FFF2-40B4-BE49-F238E27FC236}">
                <a16:creationId xmlns:a16="http://schemas.microsoft.com/office/drawing/2014/main" id="{CF3E5758-CD45-A74A-A9E6-E51EA5327A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05813"/>
            <a:ext cx="12192000" cy="4352021"/>
          </a:xfrm>
          <a:prstGeom prst="rect">
            <a:avLst/>
          </a:prstGeom>
        </p:spPr>
      </p:pic>
    </p:spTree>
    <p:extLst>
      <p:ext uri="{BB962C8B-B14F-4D97-AF65-F5344CB8AC3E}">
        <p14:creationId xmlns:p14="http://schemas.microsoft.com/office/powerpoint/2010/main" val="351741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ED9B1D79-496E-7B43-AD31-523BF4FF1C6A}"/>
              </a:ext>
            </a:extLst>
          </p:cNvPr>
          <p:cNvSpPr txBox="1">
            <a:spLocks/>
          </p:cNvSpPr>
          <p:nvPr/>
        </p:nvSpPr>
        <p:spPr>
          <a:xfrm>
            <a:off x="1584808" y="500166"/>
            <a:ext cx="10607192" cy="113945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Working together</a:t>
            </a:r>
            <a:br>
              <a:rPr lang="en-GB" sz="6200" dirty="0">
                <a:solidFill>
                  <a:srgbClr val="6B635E"/>
                </a:solidFill>
                <a:latin typeface="Arial" panose="020B0604020202020204" pitchFamily="34" charset="0"/>
                <a:ea typeface="+mn-ea"/>
                <a:cs typeface="Arial" panose="020B0604020202020204" pitchFamily="34" charset="0"/>
              </a:rPr>
            </a:br>
            <a:r>
              <a:rPr lang="en-GB" sz="6200" dirty="0">
                <a:solidFill>
                  <a:srgbClr val="6B635E"/>
                </a:solidFill>
                <a:latin typeface="Arial" panose="020B0604020202020204" pitchFamily="34" charset="0"/>
                <a:ea typeface="+mn-ea"/>
                <a:cs typeface="Arial" panose="020B0604020202020204" pitchFamily="34" charset="0"/>
              </a:rPr>
              <a:t>to support businesses</a:t>
            </a:r>
            <a:endParaRPr lang="en-GB" sz="6200" dirty="0">
              <a:solidFill>
                <a:srgbClr val="6B635E"/>
              </a:solidFill>
            </a:endParaRPr>
          </a:p>
        </p:txBody>
      </p:sp>
      <p:pic>
        <p:nvPicPr>
          <p:cNvPr id="7" name="Picture 6">
            <a:extLst>
              <a:ext uri="{FF2B5EF4-FFF2-40B4-BE49-F238E27FC236}">
                <a16:creationId xmlns:a16="http://schemas.microsoft.com/office/drawing/2014/main" id="{E989A46E-F7A7-EC47-AB02-4437EDD89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43133"/>
            <a:ext cx="12192000" cy="4414701"/>
          </a:xfrm>
          <a:prstGeom prst="rect">
            <a:avLst/>
          </a:prstGeom>
        </p:spPr>
      </p:pic>
    </p:spTree>
    <p:extLst>
      <p:ext uri="{BB962C8B-B14F-4D97-AF65-F5344CB8AC3E}">
        <p14:creationId xmlns:p14="http://schemas.microsoft.com/office/powerpoint/2010/main" val="995086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05075AF-F222-44A6-8C5A-801F0A7754B2}"/>
              </a:ext>
            </a:extLst>
          </p:cNvPr>
          <p:cNvSpPr txBox="1">
            <a:spLocks/>
          </p:cNvSpPr>
          <p:nvPr/>
        </p:nvSpPr>
        <p:spPr>
          <a:xfrm>
            <a:off x="1584808" y="500166"/>
            <a:ext cx="10607192" cy="113945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Working together</a:t>
            </a:r>
            <a:br>
              <a:rPr lang="en-GB" sz="6200" dirty="0">
                <a:solidFill>
                  <a:srgbClr val="6B635E"/>
                </a:solidFill>
                <a:latin typeface="Arial" panose="020B0604020202020204" pitchFamily="34" charset="0"/>
                <a:ea typeface="+mn-ea"/>
                <a:cs typeface="Arial" panose="020B0604020202020204" pitchFamily="34" charset="0"/>
              </a:rPr>
            </a:br>
            <a:r>
              <a:rPr lang="en-GB" sz="6200" dirty="0">
                <a:solidFill>
                  <a:srgbClr val="6B635E"/>
                </a:solidFill>
                <a:latin typeface="Arial" panose="020B0604020202020204" pitchFamily="34" charset="0"/>
                <a:ea typeface="+mn-ea"/>
                <a:cs typeface="Arial" panose="020B0604020202020204" pitchFamily="34" charset="0"/>
              </a:rPr>
              <a:t>to support businesses</a:t>
            </a:r>
            <a:endParaRPr lang="en-GB" sz="6200" dirty="0">
              <a:solidFill>
                <a:srgbClr val="6B635E"/>
              </a:solidFill>
            </a:endParaRPr>
          </a:p>
        </p:txBody>
      </p:sp>
      <p:pic>
        <p:nvPicPr>
          <p:cNvPr id="5" name="Picture 4">
            <a:extLst>
              <a:ext uri="{FF2B5EF4-FFF2-40B4-BE49-F238E27FC236}">
                <a16:creationId xmlns:a16="http://schemas.microsoft.com/office/drawing/2014/main" id="{2AF6E1C2-6E4D-D748-8FB6-97A1686116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4562" y="1861994"/>
            <a:ext cx="5326069" cy="3134012"/>
          </a:xfrm>
          <a:prstGeom prst="rect">
            <a:avLst/>
          </a:prstGeom>
          <a:ln w="127000">
            <a:solidFill>
              <a:schemeClr val="accent2"/>
            </a:solidFill>
          </a:ln>
        </p:spPr>
      </p:pic>
      <p:pic>
        <p:nvPicPr>
          <p:cNvPr id="7" name="Picture 6">
            <a:extLst>
              <a:ext uri="{FF2B5EF4-FFF2-40B4-BE49-F238E27FC236}">
                <a16:creationId xmlns:a16="http://schemas.microsoft.com/office/drawing/2014/main" id="{0B779EC7-CEEB-6D45-B304-C4EBC1F446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508" y="1861994"/>
            <a:ext cx="5313130" cy="3134012"/>
          </a:xfrm>
          <a:prstGeom prst="rect">
            <a:avLst/>
          </a:prstGeom>
          <a:ln w="127000">
            <a:solidFill>
              <a:schemeClr val="accent2"/>
            </a:solidFill>
          </a:ln>
        </p:spPr>
      </p:pic>
      <p:pic>
        <p:nvPicPr>
          <p:cNvPr id="9" name="Picture 8">
            <a:extLst>
              <a:ext uri="{FF2B5EF4-FFF2-40B4-BE49-F238E27FC236}">
                <a16:creationId xmlns:a16="http://schemas.microsoft.com/office/drawing/2014/main" id="{9E1D1E30-354B-B547-9F73-7D756316C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2262" y="3429000"/>
            <a:ext cx="5299139" cy="3134012"/>
          </a:xfrm>
          <a:prstGeom prst="rect">
            <a:avLst/>
          </a:prstGeom>
          <a:ln w="127000">
            <a:solidFill>
              <a:schemeClr val="accent2"/>
            </a:solidFill>
          </a:ln>
        </p:spPr>
      </p:pic>
    </p:spTree>
    <p:extLst>
      <p:ext uri="{BB962C8B-B14F-4D97-AF65-F5344CB8AC3E}">
        <p14:creationId xmlns:p14="http://schemas.microsoft.com/office/powerpoint/2010/main" val="3565237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8398" y="2399888"/>
            <a:ext cx="5310255" cy="23930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3025564"/>
            <a:ext cx="4716671" cy="1767415"/>
          </a:xfrm>
          <a:prstGeom prst="rect">
            <a:avLst/>
          </a:prstGeom>
        </p:spPr>
      </p:pic>
      <p:sp>
        <p:nvSpPr>
          <p:cNvPr id="4" name="Title 5"/>
          <p:cNvSpPr txBox="1">
            <a:spLocks/>
          </p:cNvSpPr>
          <p:nvPr/>
        </p:nvSpPr>
        <p:spPr>
          <a:xfrm>
            <a:off x="0" y="72890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Funding</a:t>
            </a:r>
            <a:endParaRPr lang="en-GB" sz="6200" dirty="0">
              <a:solidFill>
                <a:srgbClr val="6B635E"/>
              </a:solidFill>
            </a:endParaRPr>
          </a:p>
        </p:txBody>
      </p:sp>
    </p:spTree>
    <p:extLst>
      <p:ext uri="{BB962C8B-B14F-4D97-AF65-F5344CB8AC3E}">
        <p14:creationId xmlns:p14="http://schemas.microsoft.com/office/powerpoint/2010/main" val="2540722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C1DBB20E-DDF4-418A-A5FA-07AC696BFCBC}"/>
              </a:ext>
            </a:extLst>
          </p:cNvPr>
          <p:cNvSpPr txBox="1">
            <a:spLocks/>
          </p:cNvSpPr>
          <p:nvPr/>
        </p:nvSpPr>
        <p:spPr>
          <a:xfrm>
            <a:off x="792404" y="512339"/>
            <a:ext cx="10607192"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Problems</a:t>
            </a:r>
            <a:endParaRPr lang="en-GB" sz="6200" dirty="0">
              <a:solidFill>
                <a:srgbClr val="6B635E"/>
              </a:solidFill>
            </a:endParaRPr>
          </a:p>
        </p:txBody>
      </p:sp>
      <p:sp>
        <p:nvSpPr>
          <p:cNvPr id="3" name="Oval 2">
            <a:extLst>
              <a:ext uri="{FF2B5EF4-FFF2-40B4-BE49-F238E27FC236}">
                <a16:creationId xmlns:a16="http://schemas.microsoft.com/office/drawing/2014/main" id="{E3726721-F83C-5B4E-85C1-82F74DD3E8C4}"/>
              </a:ext>
            </a:extLst>
          </p:cNvPr>
          <p:cNvSpPr/>
          <p:nvPr/>
        </p:nvSpPr>
        <p:spPr>
          <a:xfrm>
            <a:off x="4888832" y="2565234"/>
            <a:ext cx="2216728" cy="221672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963C4AE-C7B5-B14B-B233-0FEE1F55D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5767" y="2867525"/>
            <a:ext cx="1511969" cy="1511969"/>
          </a:xfrm>
          <a:prstGeom prst="rect">
            <a:avLst/>
          </a:prstGeom>
        </p:spPr>
      </p:pic>
      <p:pic>
        <p:nvPicPr>
          <p:cNvPr id="6" name="Picture 5">
            <a:extLst>
              <a:ext uri="{FF2B5EF4-FFF2-40B4-BE49-F238E27FC236}">
                <a16:creationId xmlns:a16="http://schemas.microsoft.com/office/drawing/2014/main" id="{CBFACEAE-F85A-B943-A9E2-028A686371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5022" y="1577428"/>
            <a:ext cx="1586875" cy="1586875"/>
          </a:xfrm>
          <a:prstGeom prst="rect">
            <a:avLst/>
          </a:prstGeom>
        </p:spPr>
      </p:pic>
      <p:pic>
        <p:nvPicPr>
          <p:cNvPr id="7" name="Graphic 6">
            <a:extLst>
              <a:ext uri="{FF2B5EF4-FFF2-40B4-BE49-F238E27FC236}">
                <a16:creationId xmlns:a16="http://schemas.microsoft.com/office/drawing/2014/main" id="{73C4E0AD-F174-B949-B7F1-13F2B04E74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17975" y="2575215"/>
            <a:ext cx="1215191" cy="1215191"/>
          </a:xfrm>
          <a:prstGeom prst="rect">
            <a:avLst/>
          </a:prstGeom>
        </p:spPr>
      </p:pic>
      <p:pic>
        <p:nvPicPr>
          <p:cNvPr id="8" name="Graphic 7">
            <a:extLst>
              <a:ext uri="{FF2B5EF4-FFF2-40B4-BE49-F238E27FC236}">
                <a16:creationId xmlns:a16="http://schemas.microsoft.com/office/drawing/2014/main" id="{C5403D10-7630-C645-B847-BBD41ED0DFF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91191" y="4331367"/>
            <a:ext cx="1586875" cy="1586875"/>
          </a:xfrm>
          <a:prstGeom prst="rect">
            <a:avLst/>
          </a:prstGeom>
        </p:spPr>
      </p:pic>
      <p:pic>
        <p:nvPicPr>
          <p:cNvPr id="10" name="Graphic 9">
            <a:extLst>
              <a:ext uri="{FF2B5EF4-FFF2-40B4-BE49-F238E27FC236}">
                <a16:creationId xmlns:a16="http://schemas.microsoft.com/office/drawing/2014/main" id="{E73BE769-521E-E443-81DE-48A05BED0E3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31878" y="4559966"/>
            <a:ext cx="1533677" cy="1529683"/>
          </a:xfrm>
          <a:prstGeom prst="rect">
            <a:avLst/>
          </a:prstGeom>
        </p:spPr>
      </p:pic>
      <p:pic>
        <p:nvPicPr>
          <p:cNvPr id="12" name="Graphic 11">
            <a:extLst>
              <a:ext uri="{FF2B5EF4-FFF2-40B4-BE49-F238E27FC236}">
                <a16:creationId xmlns:a16="http://schemas.microsoft.com/office/drawing/2014/main" id="{A5B9C05F-A60A-EB47-A611-AB4599C9AFE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73261" y="1723285"/>
            <a:ext cx="1370064" cy="1370064"/>
          </a:xfrm>
          <a:prstGeom prst="rect">
            <a:avLst/>
          </a:prstGeom>
        </p:spPr>
      </p:pic>
      <p:pic>
        <p:nvPicPr>
          <p:cNvPr id="14" name="Graphic 13">
            <a:extLst>
              <a:ext uri="{FF2B5EF4-FFF2-40B4-BE49-F238E27FC236}">
                <a16:creationId xmlns:a16="http://schemas.microsoft.com/office/drawing/2014/main" id="{A8014B2C-7217-D947-A4CD-BD9A23980F4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246978" y="1188927"/>
            <a:ext cx="1511970" cy="1511970"/>
          </a:xfrm>
          <a:prstGeom prst="rect">
            <a:avLst/>
          </a:prstGeom>
        </p:spPr>
      </p:pic>
      <p:pic>
        <p:nvPicPr>
          <p:cNvPr id="16" name="Graphic 15">
            <a:extLst>
              <a:ext uri="{FF2B5EF4-FFF2-40B4-BE49-F238E27FC236}">
                <a16:creationId xmlns:a16="http://schemas.microsoft.com/office/drawing/2014/main" id="{36405CBA-756B-DB4D-8CBD-2420C7A9F6C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170013" y="3128212"/>
            <a:ext cx="1370064" cy="1370064"/>
          </a:xfrm>
          <a:prstGeom prst="rect">
            <a:avLst/>
          </a:prstGeom>
        </p:spPr>
      </p:pic>
      <p:pic>
        <p:nvPicPr>
          <p:cNvPr id="18" name="Graphic 17">
            <a:extLst>
              <a:ext uri="{FF2B5EF4-FFF2-40B4-BE49-F238E27FC236}">
                <a16:creationId xmlns:a16="http://schemas.microsoft.com/office/drawing/2014/main" id="{3DBFA9C1-9EFE-F342-B9E6-9302D87B7DB2}"/>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57736" y="4814149"/>
            <a:ext cx="1071905" cy="1071905"/>
          </a:xfrm>
          <a:prstGeom prst="rect">
            <a:avLst/>
          </a:prstGeom>
        </p:spPr>
      </p:pic>
      <p:pic>
        <p:nvPicPr>
          <p:cNvPr id="20" name="Graphic 19">
            <a:extLst>
              <a:ext uri="{FF2B5EF4-FFF2-40B4-BE49-F238E27FC236}">
                <a16:creationId xmlns:a16="http://schemas.microsoft.com/office/drawing/2014/main" id="{9E4561CD-49AB-324E-8653-451E639F53BF}"/>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170803" y="3243707"/>
            <a:ext cx="1370065" cy="1370065"/>
          </a:xfrm>
          <a:prstGeom prst="rect">
            <a:avLst/>
          </a:prstGeom>
        </p:spPr>
      </p:pic>
      <p:pic>
        <p:nvPicPr>
          <p:cNvPr id="22" name="Graphic 21">
            <a:extLst>
              <a:ext uri="{FF2B5EF4-FFF2-40B4-BE49-F238E27FC236}">
                <a16:creationId xmlns:a16="http://schemas.microsoft.com/office/drawing/2014/main" id="{9D8FE218-1BC8-C548-8CA0-2D4F94388D5B}"/>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743325" y="4577679"/>
            <a:ext cx="1511970" cy="1511970"/>
          </a:xfrm>
          <a:prstGeom prst="rect">
            <a:avLst/>
          </a:prstGeom>
        </p:spPr>
      </p:pic>
    </p:spTree>
    <p:extLst>
      <p:ext uri="{BB962C8B-B14F-4D97-AF65-F5344CB8AC3E}">
        <p14:creationId xmlns:p14="http://schemas.microsoft.com/office/powerpoint/2010/main" val="398416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a:extLst>
              <a:ext uri="{FF2B5EF4-FFF2-40B4-BE49-F238E27FC236}">
                <a16:creationId xmlns:a16="http://schemas.microsoft.com/office/drawing/2014/main" id="{5E01D5F5-DE1D-4435-B1D6-DCF93AD07F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2FB394B7-5174-4FAB-9403-B7D996403ACB}"/>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5200">
                <a:solidFill>
                  <a:srgbClr val="FFFFFF"/>
                </a:solidFill>
              </a:rPr>
              <a:t>Key to partnership working</a:t>
            </a:r>
          </a:p>
        </p:txBody>
      </p:sp>
      <p:pic>
        <p:nvPicPr>
          <p:cNvPr id="8" name="Picture 7">
            <a:extLst>
              <a:ext uri="{FF2B5EF4-FFF2-40B4-BE49-F238E27FC236}">
                <a16:creationId xmlns:a16="http://schemas.microsoft.com/office/drawing/2014/main" id="{B6EB6464-D073-B34B-98DC-A29F522A9562}"/>
              </a:ext>
            </a:extLst>
          </p:cNvPr>
          <p:cNvPicPr>
            <a:picLocks noChangeAspect="1"/>
          </p:cNvPicPr>
          <p:nvPr/>
        </p:nvPicPr>
        <p:blipFill>
          <a:blip r:embed="rId6"/>
          <a:stretch>
            <a:fillRect/>
          </a:stretch>
        </p:blipFill>
        <p:spPr>
          <a:xfrm>
            <a:off x="4778839" y="4020597"/>
            <a:ext cx="2435203" cy="633153"/>
          </a:xfrm>
          <a:prstGeom prst="rect">
            <a:avLst/>
          </a:prstGeom>
        </p:spPr>
      </p:pic>
      <p:pic>
        <p:nvPicPr>
          <p:cNvPr id="9" name="Picture 8">
            <a:extLst>
              <a:ext uri="{FF2B5EF4-FFF2-40B4-BE49-F238E27FC236}">
                <a16:creationId xmlns:a16="http://schemas.microsoft.com/office/drawing/2014/main" id="{F9F5B26D-E33A-8443-BB42-91CECB01E7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20150" y="2087333"/>
            <a:ext cx="3151700" cy="1129084"/>
          </a:xfrm>
          <a:prstGeom prst="rect">
            <a:avLst/>
          </a:prstGeom>
        </p:spPr>
      </p:pic>
    </p:spTree>
    <p:extLst>
      <p:ext uri="{BB962C8B-B14F-4D97-AF65-F5344CB8AC3E}">
        <p14:creationId xmlns:p14="http://schemas.microsoft.com/office/powerpoint/2010/main" val="399238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584808" y="452181"/>
            <a:ext cx="10607192"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What next?</a:t>
            </a:r>
            <a:endParaRPr lang="en-GB" sz="6200" dirty="0">
              <a:solidFill>
                <a:srgbClr val="6B635E"/>
              </a:solidFill>
            </a:endParaRPr>
          </a:p>
        </p:txBody>
      </p:sp>
      <p:pic>
        <p:nvPicPr>
          <p:cNvPr id="4" name="Graphic 3">
            <a:extLst>
              <a:ext uri="{FF2B5EF4-FFF2-40B4-BE49-F238E27FC236}">
                <a16:creationId xmlns:a16="http://schemas.microsoft.com/office/drawing/2014/main" id="{F52C4EE5-A83E-D24E-9772-36EBD9B4933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4491" y="2866479"/>
            <a:ext cx="1533677" cy="1529683"/>
          </a:xfrm>
          <a:prstGeom prst="rect">
            <a:avLst/>
          </a:prstGeom>
        </p:spPr>
      </p:pic>
      <p:pic>
        <p:nvPicPr>
          <p:cNvPr id="5" name="Picture 4">
            <a:extLst>
              <a:ext uri="{FF2B5EF4-FFF2-40B4-BE49-F238E27FC236}">
                <a16:creationId xmlns:a16="http://schemas.microsoft.com/office/drawing/2014/main" id="{FA42F089-7275-C44C-889F-CD1030C284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3604" y="2866479"/>
            <a:ext cx="1586875" cy="1586875"/>
          </a:xfrm>
          <a:prstGeom prst="rect">
            <a:avLst/>
          </a:prstGeom>
        </p:spPr>
      </p:pic>
      <p:pic>
        <p:nvPicPr>
          <p:cNvPr id="7" name="Picture 6">
            <a:extLst>
              <a:ext uri="{FF2B5EF4-FFF2-40B4-BE49-F238E27FC236}">
                <a16:creationId xmlns:a16="http://schemas.microsoft.com/office/drawing/2014/main" id="{064DD570-EC68-6A48-A570-1FCE3CC667F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99347" y="2612019"/>
            <a:ext cx="2610528" cy="2183073"/>
          </a:xfrm>
          <a:prstGeom prst="rect">
            <a:avLst/>
          </a:prstGeom>
        </p:spPr>
      </p:pic>
      <p:pic>
        <p:nvPicPr>
          <p:cNvPr id="8" name="Picture 7">
            <a:extLst>
              <a:ext uri="{FF2B5EF4-FFF2-40B4-BE49-F238E27FC236}">
                <a16:creationId xmlns:a16="http://schemas.microsoft.com/office/drawing/2014/main" id="{B9B8C514-A628-564A-AA28-09FF26E68A3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51894" y="3047502"/>
            <a:ext cx="2117858" cy="1271836"/>
          </a:xfrm>
          <a:prstGeom prst="rect">
            <a:avLst/>
          </a:prstGeom>
          <a:ln w="152400">
            <a:solidFill>
              <a:schemeClr val="accent2"/>
            </a:solidFill>
          </a:ln>
        </p:spPr>
      </p:pic>
      <p:pic>
        <p:nvPicPr>
          <p:cNvPr id="10" name="Graphic 9">
            <a:extLst>
              <a:ext uri="{FF2B5EF4-FFF2-40B4-BE49-F238E27FC236}">
                <a16:creationId xmlns:a16="http://schemas.microsoft.com/office/drawing/2014/main" id="{FD512DC5-1B90-994E-94C4-A3F920ABEF3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88396" y="2813136"/>
            <a:ext cx="1740568" cy="1740568"/>
          </a:xfrm>
          <a:prstGeom prst="rect">
            <a:avLst/>
          </a:prstGeom>
        </p:spPr>
      </p:pic>
    </p:spTree>
    <p:extLst>
      <p:ext uri="{BB962C8B-B14F-4D97-AF65-F5344CB8AC3E}">
        <p14:creationId xmlns:p14="http://schemas.microsoft.com/office/powerpoint/2010/main" val="3377694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584808" y="452181"/>
            <a:ext cx="10607192"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What we’ve learned</a:t>
            </a:r>
            <a:endParaRPr lang="en-GB" sz="6200" dirty="0">
              <a:solidFill>
                <a:srgbClr val="6B635E"/>
              </a:solidFill>
            </a:endParaRPr>
          </a:p>
        </p:txBody>
      </p:sp>
      <p:sp>
        <p:nvSpPr>
          <p:cNvPr id="9" name="Title 5">
            <a:extLst>
              <a:ext uri="{FF2B5EF4-FFF2-40B4-BE49-F238E27FC236}">
                <a16:creationId xmlns:a16="http://schemas.microsoft.com/office/drawing/2014/main" id="{A136E93D-0F0A-4546-AA67-C4C23CA35924}"/>
              </a:ext>
            </a:extLst>
          </p:cNvPr>
          <p:cNvSpPr txBox="1">
            <a:spLocks/>
          </p:cNvSpPr>
          <p:nvPr/>
        </p:nvSpPr>
        <p:spPr>
          <a:xfrm>
            <a:off x="792404" y="2433380"/>
            <a:ext cx="10607192" cy="46532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 Building an app isn’t a quick process</a:t>
            </a:r>
          </a:p>
          <a:p>
            <a:endParaRPr lang="en-GB" sz="2800" dirty="0"/>
          </a:p>
          <a:p>
            <a:r>
              <a:rPr lang="en-GB" sz="2800" dirty="0"/>
              <a:t>• It’s not cheap – it’s not as simple as a website</a:t>
            </a:r>
          </a:p>
          <a:p>
            <a:endParaRPr lang="en-GB" sz="2800" dirty="0"/>
          </a:p>
          <a:p>
            <a:r>
              <a:rPr lang="en-GB" sz="2800" dirty="0"/>
              <a:t>• Recognise that teaching and leadership staff still have their </a:t>
            </a:r>
            <a:br>
              <a:rPr lang="en-GB" sz="2800" dirty="0"/>
            </a:br>
            <a:r>
              <a:rPr lang="en-GB" sz="2800" dirty="0"/>
              <a:t>  day jobs to do</a:t>
            </a:r>
          </a:p>
          <a:p>
            <a:endParaRPr lang="en-GB" sz="2800" dirty="0"/>
          </a:p>
          <a:p>
            <a:r>
              <a:rPr lang="en-GB" sz="2800" dirty="0"/>
              <a:t>• Find an internal ‘champion’ for your app to drive progress</a:t>
            </a:r>
          </a:p>
          <a:p>
            <a:endParaRPr lang="en-GB" sz="2800" dirty="0"/>
          </a:p>
        </p:txBody>
      </p:sp>
    </p:spTree>
    <p:extLst>
      <p:ext uri="{BB962C8B-B14F-4D97-AF65-F5344CB8AC3E}">
        <p14:creationId xmlns:p14="http://schemas.microsoft.com/office/powerpoint/2010/main" val="829195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584808" y="452181"/>
            <a:ext cx="10607192"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What we’ve learned</a:t>
            </a:r>
            <a:endParaRPr lang="en-GB" sz="6200" dirty="0">
              <a:solidFill>
                <a:srgbClr val="6B635E"/>
              </a:solidFill>
            </a:endParaRPr>
          </a:p>
        </p:txBody>
      </p:sp>
      <p:sp>
        <p:nvSpPr>
          <p:cNvPr id="9" name="Title 5">
            <a:extLst>
              <a:ext uri="{FF2B5EF4-FFF2-40B4-BE49-F238E27FC236}">
                <a16:creationId xmlns:a16="http://schemas.microsoft.com/office/drawing/2014/main" id="{A136E93D-0F0A-4546-AA67-C4C23CA35924}"/>
              </a:ext>
            </a:extLst>
          </p:cNvPr>
          <p:cNvSpPr txBox="1">
            <a:spLocks/>
          </p:cNvSpPr>
          <p:nvPr/>
        </p:nvSpPr>
        <p:spPr>
          <a:xfrm>
            <a:off x="792404" y="2385254"/>
            <a:ext cx="10607192" cy="46532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 Try to find a partner who understands the SEND environment</a:t>
            </a:r>
          </a:p>
          <a:p>
            <a:endParaRPr lang="en-GB" sz="2800" dirty="0"/>
          </a:p>
          <a:p>
            <a:r>
              <a:rPr lang="en-GB" sz="2800" dirty="0"/>
              <a:t>• Try to find a funder who could support the development costs</a:t>
            </a:r>
          </a:p>
          <a:p>
            <a:endParaRPr lang="en-GB" sz="2800" dirty="0"/>
          </a:p>
          <a:p>
            <a:r>
              <a:rPr lang="en-GB" sz="2800" dirty="0"/>
              <a:t>• Have a definite objective for the app and keep it simple</a:t>
            </a:r>
          </a:p>
          <a:p>
            <a:endParaRPr lang="en-GB" sz="2800" dirty="0"/>
          </a:p>
          <a:p>
            <a:r>
              <a:rPr lang="en-GB" sz="2800" dirty="0"/>
              <a:t>• Involve students in the process – for ideas, creating content, </a:t>
            </a:r>
          </a:p>
          <a:p>
            <a:r>
              <a:rPr lang="en-GB" sz="2800" dirty="0"/>
              <a:t>  and testing the app</a:t>
            </a:r>
          </a:p>
          <a:p>
            <a:endParaRPr lang="en-GB" sz="2800" dirty="0"/>
          </a:p>
        </p:txBody>
      </p:sp>
    </p:spTree>
    <p:extLst>
      <p:ext uri="{BB962C8B-B14F-4D97-AF65-F5344CB8AC3E}">
        <p14:creationId xmlns:p14="http://schemas.microsoft.com/office/powerpoint/2010/main" val="2328592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584808" y="452181"/>
            <a:ext cx="10607192"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What we’ve learned</a:t>
            </a:r>
            <a:endParaRPr lang="en-GB" sz="6200" dirty="0">
              <a:solidFill>
                <a:srgbClr val="6B635E"/>
              </a:solidFill>
            </a:endParaRPr>
          </a:p>
        </p:txBody>
      </p:sp>
      <p:sp>
        <p:nvSpPr>
          <p:cNvPr id="9" name="Title 5">
            <a:extLst>
              <a:ext uri="{FF2B5EF4-FFF2-40B4-BE49-F238E27FC236}">
                <a16:creationId xmlns:a16="http://schemas.microsoft.com/office/drawing/2014/main" id="{A136E93D-0F0A-4546-AA67-C4C23CA35924}"/>
              </a:ext>
            </a:extLst>
          </p:cNvPr>
          <p:cNvSpPr txBox="1">
            <a:spLocks/>
          </p:cNvSpPr>
          <p:nvPr/>
        </p:nvSpPr>
        <p:spPr>
          <a:xfrm>
            <a:off x="792404" y="2481507"/>
            <a:ext cx="10607192" cy="46532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 Think about how you will distribute the app – to your own 	</a:t>
            </a:r>
          </a:p>
          <a:p>
            <a:r>
              <a:rPr lang="en-GB" sz="2800" dirty="0"/>
              <a:t>  devices or student’s devices</a:t>
            </a:r>
          </a:p>
          <a:p>
            <a:endParaRPr lang="en-GB" sz="2800" dirty="0"/>
          </a:p>
          <a:p>
            <a:r>
              <a:rPr lang="en-GB" sz="2800" dirty="0"/>
              <a:t>• What about after students leave – can they still use the app?</a:t>
            </a:r>
          </a:p>
          <a:p>
            <a:r>
              <a:rPr lang="en-GB" sz="2800" dirty="0"/>
              <a:t>  (Safeguarding and GDPR implications)</a:t>
            </a:r>
          </a:p>
          <a:p>
            <a:endParaRPr lang="en-GB" sz="2800" dirty="0"/>
          </a:p>
          <a:p>
            <a:r>
              <a:rPr lang="en-GB" sz="2800" dirty="0"/>
              <a:t>• How will you fund updates in the future?</a:t>
            </a:r>
          </a:p>
          <a:p>
            <a:endParaRPr lang="en-GB" sz="2800" dirty="0"/>
          </a:p>
          <a:p>
            <a:r>
              <a:rPr lang="en-GB" sz="2800" dirty="0"/>
              <a:t>• Could you licence your app to other colleges/users?</a:t>
            </a:r>
          </a:p>
        </p:txBody>
      </p:sp>
    </p:spTree>
    <p:extLst>
      <p:ext uri="{BB962C8B-B14F-4D97-AF65-F5344CB8AC3E}">
        <p14:creationId xmlns:p14="http://schemas.microsoft.com/office/powerpoint/2010/main" val="3301244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3909654"/>
            <a:ext cx="12191999" cy="1631216"/>
          </a:xfrm>
          <a:prstGeom prst="rect">
            <a:avLst/>
          </a:prstGeom>
          <a:noFill/>
        </p:spPr>
        <p:txBody>
          <a:bodyPr wrap="square" rtlCol="0">
            <a:spAutoFit/>
          </a:bodyPr>
          <a:lstStyle/>
          <a:p>
            <a:pPr algn="ctr"/>
            <a:r>
              <a:rPr lang="en-GB" sz="5000" dirty="0">
                <a:solidFill>
                  <a:srgbClr val="526466"/>
                </a:solidFill>
                <a:latin typeface="Arial" panose="020B0604020202020204" pitchFamily="34" charset="0"/>
                <a:cs typeface="Arial" panose="020B0604020202020204" pitchFamily="34" charset="0"/>
              </a:rPr>
              <a:t>@</a:t>
            </a:r>
            <a:r>
              <a:rPr lang="en-GB" sz="5000" dirty="0" err="1">
                <a:solidFill>
                  <a:srgbClr val="526466"/>
                </a:solidFill>
                <a:latin typeface="Arial" panose="020B0604020202020204" pitchFamily="34" charset="0"/>
                <a:cs typeface="Arial" panose="020B0604020202020204" pitchFamily="34" charset="0"/>
              </a:rPr>
              <a:t>derwencollege</a:t>
            </a:r>
            <a:endParaRPr lang="en-GB" sz="5000" dirty="0">
              <a:solidFill>
                <a:srgbClr val="526466"/>
              </a:solidFill>
              <a:latin typeface="Arial" panose="020B0604020202020204" pitchFamily="34" charset="0"/>
              <a:cs typeface="Arial" panose="020B0604020202020204" pitchFamily="34" charset="0"/>
            </a:endParaRPr>
          </a:p>
          <a:p>
            <a:pPr algn="ctr"/>
            <a:r>
              <a:rPr lang="en-GB" sz="5000" dirty="0">
                <a:solidFill>
                  <a:srgbClr val="526466"/>
                </a:solidFill>
                <a:latin typeface="Arial" panose="020B0604020202020204" pitchFamily="34" charset="0"/>
                <a:cs typeface="Arial" panose="020B0604020202020204" pitchFamily="34" charset="0"/>
              </a:rPr>
              <a:t>@</a:t>
            </a:r>
            <a:r>
              <a:rPr lang="en-GB" sz="5000" dirty="0" err="1">
                <a:solidFill>
                  <a:srgbClr val="526466"/>
                </a:solidFill>
                <a:latin typeface="Arial" panose="020B0604020202020204" pitchFamily="34" charset="0"/>
                <a:cs typeface="Arial" panose="020B0604020202020204" pitchFamily="34" charset="0"/>
              </a:rPr>
              <a:t>starfishlabsuk</a:t>
            </a:r>
            <a:endParaRPr lang="en-GB" sz="5000" dirty="0">
              <a:solidFill>
                <a:srgbClr val="52646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2548" y="2195558"/>
            <a:ext cx="1386903" cy="138690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6252" y="2195559"/>
            <a:ext cx="1386903" cy="1386903"/>
          </a:xfrm>
          <a:prstGeom prst="rect">
            <a:avLst/>
          </a:prstGeom>
        </p:spPr>
      </p:pic>
      <p:pic>
        <p:nvPicPr>
          <p:cNvPr id="1026" name="Picture 2" descr="https://instagram-brand.com/wp-content/uploads/2016/11/Instagram_AppIcon_Aug2017.png?w=30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70206" y="2204732"/>
            <a:ext cx="1377729" cy="137772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463D5479-5015-496C-ABB5-4AD9555C4294}"/>
              </a:ext>
            </a:extLst>
          </p:cNvPr>
          <p:cNvSpPr txBox="1">
            <a:spLocks/>
          </p:cNvSpPr>
          <p:nvPr/>
        </p:nvSpPr>
        <p:spPr>
          <a:xfrm>
            <a:off x="0" y="72890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Keep in touch</a:t>
            </a:r>
            <a:endParaRPr lang="en-GB" sz="6200" dirty="0">
              <a:solidFill>
                <a:srgbClr val="6B635E"/>
              </a:solidFill>
            </a:endParaRPr>
          </a:p>
        </p:txBody>
      </p:sp>
    </p:spTree>
    <p:extLst>
      <p:ext uri="{BB962C8B-B14F-4D97-AF65-F5344CB8AC3E}">
        <p14:creationId xmlns:p14="http://schemas.microsoft.com/office/powerpoint/2010/main" val="11644937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5139245-9711-4C75-BB66-95DB96BE1E05}"/>
              </a:ext>
            </a:extLst>
          </p:cNvPr>
          <p:cNvSpPr txBox="1">
            <a:spLocks/>
          </p:cNvSpPr>
          <p:nvPr/>
        </p:nvSpPr>
        <p:spPr>
          <a:xfrm>
            <a:off x="0" y="72890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Project objectives</a:t>
            </a:r>
            <a:endParaRPr lang="en-GB" sz="6200" dirty="0">
              <a:solidFill>
                <a:srgbClr val="6B635E"/>
              </a:solidFill>
            </a:endParaRPr>
          </a:p>
        </p:txBody>
      </p:sp>
      <p:sp>
        <p:nvSpPr>
          <p:cNvPr id="3" name="TextBox 2">
            <a:extLst>
              <a:ext uri="{FF2B5EF4-FFF2-40B4-BE49-F238E27FC236}">
                <a16:creationId xmlns:a16="http://schemas.microsoft.com/office/drawing/2014/main" id="{1D4B8B0F-66D4-48DB-9D8C-DABB45F041AE}"/>
              </a:ext>
            </a:extLst>
          </p:cNvPr>
          <p:cNvSpPr txBox="1"/>
          <p:nvPr/>
        </p:nvSpPr>
        <p:spPr>
          <a:xfrm>
            <a:off x="0" y="2023507"/>
            <a:ext cx="12191999" cy="523220"/>
          </a:xfrm>
          <a:prstGeom prst="rect">
            <a:avLst/>
          </a:prstGeom>
          <a:noFill/>
        </p:spPr>
        <p:txBody>
          <a:bodyPr wrap="square" rtlCol="0">
            <a:spAutoFit/>
          </a:bodyPr>
          <a:lstStyle/>
          <a:p>
            <a:pPr algn="ctr"/>
            <a:r>
              <a:rPr lang="en-GB" sz="2800" dirty="0"/>
              <a:t>To support people with learning difficulties and disabilities into work.</a:t>
            </a:r>
          </a:p>
        </p:txBody>
      </p:sp>
      <p:sp>
        <p:nvSpPr>
          <p:cNvPr id="4" name="TextBox 3">
            <a:extLst>
              <a:ext uri="{FF2B5EF4-FFF2-40B4-BE49-F238E27FC236}">
                <a16:creationId xmlns:a16="http://schemas.microsoft.com/office/drawing/2014/main" id="{B3F3EF6C-D27B-455A-8D97-C1B8BC31CAA6}"/>
              </a:ext>
            </a:extLst>
          </p:cNvPr>
          <p:cNvSpPr txBox="1"/>
          <p:nvPr/>
        </p:nvSpPr>
        <p:spPr>
          <a:xfrm>
            <a:off x="3611058" y="5215099"/>
            <a:ext cx="2005013" cy="954107"/>
          </a:xfrm>
          <a:prstGeom prst="rect">
            <a:avLst/>
          </a:prstGeom>
          <a:noFill/>
        </p:spPr>
        <p:txBody>
          <a:bodyPr wrap="square" rtlCol="0">
            <a:spAutoFit/>
          </a:bodyPr>
          <a:lstStyle/>
          <a:p>
            <a:pPr algn="ctr"/>
            <a:r>
              <a:rPr lang="en-GB" sz="2800" dirty="0"/>
              <a:t>Supporting </a:t>
            </a:r>
          </a:p>
          <a:p>
            <a:pPr algn="ctr"/>
            <a:r>
              <a:rPr lang="en-GB" sz="2800" dirty="0"/>
              <a:t>individuals</a:t>
            </a:r>
          </a:p>
        </p:txBody>
      </p:sp>
      <p:sp>
        <p:nvSpPr>
          <p:cNvPr id="5" name="TextBox 4">
            <a:extLst>
              <a:ext uri="{FF2B5EF4-FFF2-40B4-BE49-F238E27FC236}">
                <a16:creationId xmlns:a16="http://schemas.microsoft.com/office/drawing/2014/main" id="{69238834-69AF-0645-8316-54554434C8FC}"/>
              </a:ext>
            </a:extLst>
          </p:cNvPr>
          <p:cNvSpPr txBox="1"/>
          <p:nvPr/>
        </p:nvSpPr>
        <p:spPr>
          <a:xfrm>
            <a:off x="6575931" y="5215099"/>
            <a:ext cx="2216728" cy="954107"/>
          </a:xfrm>
          <a:prstGeom prst="rect">
            <a:avLst/>
          </a:prstGeom>
          <a:noFill/>
        </p:spPr>
        <p:txBody>
          <a:bodyPr wrap="square" rtlCol="0">
            <a:spAutoFit/>
          </a:bodyPr>
          <a:lstStyle/>
          <a:p>
            <a:pPr algn="ctr"/>
            <a:r>
              <a:rPr lang="en-GB" sz="2800" dirty="0"/>
              <a:t>Supporting </a:t>
            </a:r>
          </a:p>
          <a:p>
            <a:pPr algn="ctr"/>
            <a:r>
              <a:rPr lang="en-GB" sz="2800" dirty="0"/>
              <a:t>businesses</a:t>
            </a:r>
          </a:p>
        </p:txBody>
      </p:sp>
      <p:sp>
        <p:nvSpPr>
          <p:cNvPr id="6" name="Oval 5">
            <a:extLst>
              <a:ext uri="{FF2B5EF4-FFF2-40B4-BE49-F238E27FC236}">
                <a16:creationId xmlns:a16="http://schemas.microsoft.com/office/drawing/2014/main" id="{83BE3CDC-EFD9-3842-8493-2D66DE473304}"/>
              </a:ext>
            </a:extLst>
          </p:cNvPr>
          <p:cNvSpPr/>
          <p:nvPr/>
        </p:nvSpPr>
        <p:spPr>
          <a:xfrm>
            <a:off x="3505201" y="2998371"/>
            <a:ext cx="2216728" cy="221672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3B30234-85A5-FD48-B896-7C595930E065}"/>
              </a:ext>
            </a:extLst>
          </p:cNvPr>
          <p:cNvSpPr/>
          <p:nvPr/>
        </p:nvSpPr>
        <p:spPr>
          <a:xfrm>
            <a:off x="6575931" y="2998372"/>
            <a:ext cx="2216728" cy="2216728"/>
          </a:xfrm>
          <a:prstGeom prst="ellipse">
            <a:avLst/>
          </a:prstGeom>
          <a:solidFill>
            <a:srgbClr val="11A29A">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66E3AE-6A17-B04C-BB4B-8EC33C4196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9156" y="3523454"/>
            <a:ext cx="980474" cy="1079210"/>
          </a:xfrm>
          <a:prstGeom prst="rect">
            <a:avLst/>
          </a:prstGeom>
        </p:spPr>
      </p:pic>
      <p:pic>
        <p:nvPicPr>
          <p:cNvPr id="9" name="Picture 8">
            <a:extLst>
              <a:ext uri="{FF2B5EF4-FFF2-40B4-BE49-F238E27FC236}">
                <a16:creationId xmlns:a16="http://schemas.microsoft.com/office/drawing/2014/main" id="{D8178D6B-9EBC-D442-88C2-524CE83FA4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6532" y="3347427"/>
            <a:ext cx="1495525" cy="1431264"/>
          </a:xfrm>
          <a:prstGeom prst="rect">
            <a:avLst/>
          </a:prstGeom>
        </p:spPr>
      </p:pic>
    </p:spTree>
    <p:extLst>
      <p:ext uri="{BB962C8B-B14F-4D97-AF65-F5344CB8AC3E}">
        <p14:creationId xmlns:p14="http://schemas.microsoft.com/office/powerpoint/2010/main" val="2776725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562B612-9653-4EE5-9F11-621D9E4C3AE8}"/>
              </a:ext>
            </a:extLst>
          </p:cNvPr>
          <p:cNvSpPr txBox="1">
            <a:spLocks/>
          </p:cNvSpPr>
          <p:nvPr/>
        </p:nvSpPr>
        <p:spPr>
          <a:xfrm>
            <a:off x="0" y="377391"/>
            <a:ext cx="12192000" cy="182379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Identifying an app </a:t>
            </a:r>
            <a:br>
              <a:rPr lang="en-GB" sz="6200" dirty="0">
                <a:solidFill>
                  <a:srgbClr val="6B635E"/>
                </a:solidFill>
                <a:latin typeface="Arial" panose="020B0604020202020204" pitchFamily="34" charset="0"/>
                <a:ea typeface="+mn-ea"/>
                <a:cs typeface="Arial" panose="020B0604020202020204" pitchFamily="34" charset="0"/>
              </a:rPr>
            </a:br>
            <a:r>
              <a:rPr lang="en-GB" sz="6200" dirty="0">
                <a:solidFill>
                  <a:srgbClr val="6B635E"/>
                </a:solidFill>
                <a:latin typeface="Arial" panose="020B0604020202020204" pitchFamily="34" charset="0"/>
                <a:ea typeface="+mn-ea"/>
                <a:cs typeface="Arial" panose="020B0604020202020204" pitchFamily="34" charset="0"/>
              </a:rPr>
              <a:t>delivery partner</a:t>
            </a:r>
            <a:endParaRPr lang="en-GB" sz="6200" dirty="0">
              <a:solidFill>
                <a:srgbClr val="6B635E"/>
              </a:solidFill>
            </a:endParaRPr>
          </a:p>
        </p:txBody>
      </p:sp>
      <p:sp>
        <p:nvSpPr>
          <p:cNvPr id="3" name="Oval 2">
            <a:extLst>
              <a:ext uri="{FF2B5EF4-FFF2-40B4-BE49-F238E27FC236}">
                <a16:creationId xmlns:a16="http://schemas.microsoft.com/office/drawing/2014/main" id="{80B8008F-0489-AB4C-B105-52D5B479AD0E}"/>
              </a:ext>
            </a:extLst>
          </p:cNvPr>
          <p:cNvSpPr/>
          <p:nvPr/>
        </p:nvSpPr>
        <p:spPr>
          <a:xfrm>
            <a:off x="4031673" y="3746112"/>
            <a:ext cx="2216728" cy="2216728"/>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D5DBCC3-0899-F54D-B457-2FE15CEDA5CA}"/>
              </a:ext>
            </a:extLst>
          </p:cNvPr>
          <p:cNvSpPr/>
          <p:nvPr/>
        </p:nvSpPr>
        <p:spPr>
          <a:xfrm>
            <a:off x="5777347" y="3746112"/>
            <a:ext cx="2216728" cy="2216728"/>
          </a:xfrm>
          <a:prstGeom prst="ellipse">
            <a:avLst/>
          </a:prstGeom>
          <a:solidFill>
            <a:srgbClr val="11A29A">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3EDF753-1BE3-3349-A6C2-4BB21823C2AF}"/>
              </a:ext>
            </a:extLst>
          </p:cNvPr>
          <p:cNvSpPr/>
          <p:nvPr/>
        </p:nvSpPr>
        <p:spPr>
          <a:xfrm>
            <a:off x="4904510" y="2386445"/>
            <a:ext cx="2216728" cy="2216728"/>
          </a:xfrm>
          <a:prstGeom prst="ellipse">
            <a:avLst/>
          </a:pr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5C299F-F581-BC45-BDCC-FBBF359B1A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6433" y="4298869"/>
            <a:ext cx="2998652" cy="779650"/>
          </a:xfrm>
          <a:prstGeom prst="rect">
            <a:avLst/>
          </a:prstGeom>
        </p:spPr>
      </p:pic>
      <p:pic>
        <p:nvPicPr>
          <p:cNvPr id="8" name="Picture 7">
            <a:extLst>
              <a:ext uri="{FF2B5EF4-FFF2-40B4-BE49-F238E27FC236}">
                <a16:creationId xmlns:a16="http://schemas.microsoft.com/office/drawing/2014/main" id="{C779DCA8-02D0-9745-BC45-0606BA02A4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995" y="4096987"/>
            <a:ext cx="3273381" cy="1172676"/>
          </a:xfrm>
          <a:prstGeom prst="rect">
            <a:avLst/>
          </a:prstGeom>
        </p:spPr>
      </p:pic>
      <p:pic>
        <p:nvPicPr>
          <p:cNvPr id="9" name="Picture 8">
            <a:extLst>
              <a:ext uri="{FF2B5EF4-FFF2-40B4-BE49-F238E27FC236}">
                <a16:creationId xmlns:a16="http://schemas.microsoft.com/office/drawing/2014/main" id="{A07F03BE-9CC4-A04D-8515-3F523F4E48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9955" y="4533365"/>
            <a:ext cx="1175698" cy="939180"/>
          </a:xfrm>
          <a:prstGeom prst="rect">
            <a:avLst/>
          </a:prstGeom>
        </p:spPr>
      </p:pic>
      <p:pic>
        <p:nvPicPr>
          <p:cNvPr id="10" name="Picture 9">
            <a:extLst>
              <a:ext uri="{FF2B5EF4-FFF2-40B4-BE49-F238E27FC236}">
                <a16:creationId xmlns:a16="http://schemas.microsoft.com/office/drawing/2014/main" id="{28624D3D-1285-3340-B66F-74C09855C5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0193" y="4470469"/>
            <a:ext cx="802089" cy="1002076"/>
          </a:xfrm>
          <a:prstGeom prst="rect">
            <a:avLst/>
          </a:prstGeom>
        </p:spPr>
      </p:pic>
      <p:pic>
        <p:nvPicPr>
          <p:cNvPr id="11" name="Picture 10">
            <a:extLst>
              <a:ext uri="{FF2B5EF4-FFF2-40B4-BE49-F238E27FC236}">
                <a16:creationId xmlns:a16="http://schemas.microsoft.com/office/drawing/2014/main" id="{2F19C749-FD85-3245-BE33-8C595F4883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20284" y="2846929"/>
            <a:ext cx="985179" cy="817776"/>
          </a:xfrm>
          <a:prstGeom prst="rect">
            <a:avLst/>
          </a:prstGeom>
        </p:spPr>
      </p:pic>
      <p:pic>
        <p:nvPicPr>
          <p:cNvPr id="12" name="Picture 11">
            <a:extLst>
              <a:ext uri="{FF2B5EF4-FFF2-40B4-BE49-F238E27FC236}">
                <a16:creationId xmlns:a16="http://schemas.microsoft.com/office/drawing/2014/main" id="{074C37E7-F71A-1148-A96C-EFEB65C2C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5185" y="4298869"/>
            <a:ext cx="2998651" cy="861315"/>
          </a:xfrm>
          <a:prstGeom prst="rect">
            <a:avLst/>
          </a:prstGeom>
        </p:spPr>
      </p:pic>
    </p:spTree>
    <p:extLst>
      <p:ext uri="{BB962C8B-B14F-4D97-AF65-F5344CB8AC3E}">
        <p14:creationId xmlns:p14="http://schemas.microsoft.com/office/powerpoint/2010/main" val="26662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0" y="48826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Working together</a:t>
            </a:r>
            <a:endParaRPr lang="en-GB" sz="6200" dirty="0">
              <a:solidFill>
                <a:srgbClr val="6B635E"/>
              </a:solidFill>
            </a:endParaRPr>
          </a:p>
        </p:txBody>
      </p:sp>
      <p:pic>
        <p:nvPicPr>
          <p:cNvPr id="12" name="Picture 11">
            <a:extLst>
              <a:ext uri="{FF2B5EF4-FFF2-40B4-BE49-F238E27FC236}">
                <a16:creationId xmlns:a16="http://schemas.microsoft.com/office/drawing/2014/main" id="{5964A72F-0B7C-4C2A-B7A9-47F619D41B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2652" y="1930848"/>
            <a:ext cx="3202800" cy="2001750"/>
          </a:xfrm>
          <a:prstGeom prst="rect">
            <a:avLst/>
          </a:prstGeom>
          <a:ln w="127000">
            <a:solidFill>
              <a:schemeClr val="accent2"/>
            </a:solidFill>
          </a:ln>
        </p:spPr>
      </p:pic>
      <p:pic>
        <p:nvPicPr>
          <p:cNvPr id="6" name="Picture 5">
            <a:extLst>
              <a:ext uri="{FF2B5EF4-FFF2-40B4-BE49-F238E27FC236}">
                <a16:creationId xmlns:a16="http://schemas.microsoft.com/office/drawing/2014/main" id="{41357413-8F59-429A-947A-AB82D8B8C2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7751" y="2888947"/>
            <a:ext cx="3202800" cy="2001750"/>
          </a:xfrm>
          <a:prstGeom prst="rect">
            <a:avLst/>
          </a:prstGeom>
          <a:ln w="127000">
            <a:solidFill>
              <a:schemeClr val="accent2"/>
            </a:solidFill>
          </a:ln>
        </p:spPr>
      </p:pic>
      <p:pic>
        <p:nvPicPr>
          <p:cNvPr id="8" name="Picture 7">
            <a:extLst>
              <a:ext uri="{FF2B5EF4-FFF2-40B4-BE49-F238E27FC236}">
                <a16:creationId xmlns:a16="http://schemas.microsoft.com/office/drawing/2014/main" id="{05266A12-C603-4855-8E93-FB1596D9F7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2092" y="4025347"/>
            <a:ext cx="3202800" cy="2001750"/>
          </a:xfrm>
          <a:prstGeom prst="rect">
            <a:avLst/>
          </a:prstGeom>
          <a:ln w="127000">
            <a:solidFill>
              <a:schemeClr val="accent2"/>
            </a:solidFill>
          </a:ln>
        </p:spPr>
      </p:pic>
      <p:pic>
        <p:nvPicPr>
          <p:cNvPr id="14" name="Picture 13">
            <a:extLst>
              <a:ext uri="{FF2B5EF4-FFF2-40B4-BE49-F238E27FC236}">
                <a16:creationId xmlns:a16="http://schemas.microsoft.com/office/drawing/2014/main" id="{2863169D-7775-43BD-B532-5016E25EBB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38590" y="1921602"/>
            <a:ext cx="2714820" cy="4207491"/>
          </a:xfrm>
          <a:prstGeom prst="rect">
            <a:avLst/>
          </a:prstGeom>
          <a:ln w="127000">
            <a:solidFill>
              <a:schemeClr val="accent2"/>
            </a:solidFill>
          </a:ln>
        </p:spPr>
      </p:pic>
      <p:pic>
        <p:nvPicPr>
          <p:cNvPr id="18" name="Picture 17">
            <a:extLst>
              <a:ext uri="{FF2B5EF4-FFF2-40B4-BE49-F238E27FC236}">
                <a16:creationId xmlns:a16="http://schemas.microsoft.com/office/drawing/2014/main" id="{BD612EAF-00A5-46CE-A5DA-05BEA63EE0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839" y="1921602"/>
            <a:ext cx="3202800" cy="2001750"/>
          </a:xfrm>
          <a:prstGeom prst="rect">
            <a:avLst/>
          </a:prstGeom>
          <a:ln w="127000">
            <a:solidFill>
              <a:schemeClr val="accent2"/>
            </a:solidFill>
          </a:ln>
        </p:spPr>
      </p:pic>
      <p:pic>
        <p:nvPicPr>
          <p:cNvPr id="10" name="Picture 9">
            <a:extLst>
              <a:ext uri="{FF2B5EF4-FFF2-40B4-BE49-F238E27FC236}">
                <a16:creationId xmlns:a16="http://schemas.microsoft.com/office/drawing/2014/main" id="{31BB6969-CC6E-4E27-912A-375F8E71F1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1449" y="2888947"/>
            <a:ext cx="3202800" cy="2001750"/>
          </a:xfrm>
          <a:prstGeom prst="rect">
            <a:avLst/>
          </a:prstGeom>
          <a:ln w="127000">
            <a:solidFill>
              <a:schemeClr val="accent2"/>
            </a:solidFill>
          </a:ln>
        </p:spPr>
      </p:pic>
      <p:pic>
        <p:nvPicPr>
          <p:cNvPr id="16" name="Picture 15">
            <a:extLst>
              <a:ext uri="{FF2B5EF4-FFF2-40B4-BE49-F238E27FC236}">
                <a16:creationId xmlns:a16="http://schemas.microsoft.com/office/drawing/2014/main" id="{9EC1B4BE-01B8-4AF8-9CAC-DF46872FE2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399" y="3980726"/>
            <a:ext cx="3202800" cy="2001750"/>
          </a:xfrm>
          <a:prstGeom prst="rect">
            <a:avLst/>
          </a:prstGeom>
          <a:ln w="127000">
            <a:solidFill>
              <a:schemeClr val="accent2"/>
            </a:solidFill>
          </a:ln>
        </p:spPr>
      </p:pic>
    </p:spTree>
    <p:extLst>
      <p:ext uri="{BB962C8B-B14F-4D97-AF65-F5344CB8AC3E}">
        <p14:creationId xmlns:p14="http://schemas.microsoft.com/office/powerpoint/2010/main" val="321820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1B7C0-1735-46FD-92F3-58E34E483E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3104" y="1988680"/>
            <a:ext cx="6625792" cy="3978982"/>
          </a:xfrm>
          <a:prstGeom prst="rect">
            <a:avLst/>
          </a:prstGeom>
          <a:ln w="215900">
            <a:solidFill>
              <a:schemeClr val="accent2"/>
            </a:solidFill>
          </a:ln>
        </p:spPr>
      </p:pic>
      <p:sp>
        <p:nvSpPr>
          <p:cNvPr id="4" name="Title 5">
            <a:extLst>
              <a:ext uri="{FF2B5EF4-FFF2-40B4-BE49-F238E27FC236}">
                <a16:creationId xmlns:a16="http://schemas.microsoft.com/office/drawing/2014/main" id="{E8E04BB0-9704-F34D-9C0E-9C27E3C10A11}"/>
              </a:ext>
            </a:extLst>
          </p:cNvPr>
          <p:cNvSpPr txBox="1">
            <a:spLocks/>
          </p:cNvSpPr>
          <p:nvPr/>
        </p:nvSpPr>
        <p:spPr>
          <a:xfrm>
            <a:off x="0" y="48826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Premier Inn App</a:t>
            </a:r>
            <a:endParaRPr lang="en-GB" sz="6200" dirty="0">
              <a:solidFill>
                <a:srgbClr val="6B635E"/>
              </a:solidFill>
            </a:endParaRPr>
          </a:p>
        </p:txBody>
      </p:sp>
    </p:spTree>
    <p:extLst>
      <p:ext uri="{BB962C8B-B14F-4D97-AF65-F5344CB8AC3E}">
        <p14:creationId xmlns:p14="http://schemas.microsoft.com/office/powerpoint/2010/main" val="2287929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8E04BB0-9704-F34D-9C0E-9C27E3C10A11}"/>
              </a:ext>
            </a:extLst>
          </p:cNvPr>
          <p:cNvSpPr txBox="1">
            <a:spLocks/>
          </p:cNvSpPr>
          <p:nvPr/>
        </p:nvSpPr>
        <p:spPr>
          <a:xfrm>
            <a:off x="0" y="48826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Premier Inn App</a:t>
            </a:r>
            <a:endParaRPr lang="en-GB" sz="6200" dirty="0">
              <a:solidFill>
                <a:srgbClr val="6B635E"/>
              </a:solidFill>
            </a:endParaRPr>
          </a:p>
        </p:txBody>
      </p:sp>
      <p:pic>
        <p:nvPicPr>
          <p:cNvPr id="6" name="Picture 5">
            <a:extLst>
              <a:ext uri="{FF2B5EF4-FFF2-40B4-BE49-F238E27FC236}">
                <a16:creationId xmlns:a16="http://schemas.microsoft.com/office/drawing/2014/main" id="{003370AE-BC63-AC44-AC77-91AC56FED6E1}"/>
              </a:ext>
            </a:extLst>
          </p:cNvPr>
          <p:cNvPicPr>
            <a:picLocks noChangeAspect="1"/>
          </p:cNvPicPr>
          <p:nvPr/>
        </p:nvPicPr>
        <p:blipFill>
          <a:blip r:embed="rId3"/>
          <a:stretch>
            <a:fillRect/>
          </a:stretch>
        </p:blipFill>
        <p:spPr>
          <a:xfrm>
            <a:off x="-158750" y="0"/>
            <a:ext cx="12509500" cy="6858000"/>
          </a:xfrm>
          <a:prstGeom prst="rect">
            <a:avLst/>
          </a:prstGeom>
        </p:spPr>
      </p:pic>
      <p:pic>
        <p:nvPicPr>
          <p:cNvPr id="7" name="Picture 6">
            <a:extLst>
              <a:ext uri="{FF2B5EF4-FFF2-40B4-BE49-F238E27FC236}">
                <a16:creationId xmlns:a16="http://schemas.microsoft.com/office/drawing/2014/main" id="{522C68FB-9F1B-7447-88CE-A79C7781B8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33774" y="918317"/>
            <a:ext cx="1723403" cy="448085"/>
          </a:xfrm>
          <a:prstGeom prst="rect">
            <a:avLst/>
          </a:prstGeom>
        </p:spPr>
      </p:pic>
      <p:pic>
        <p:nvPicPr>
          <p:cNvPr id="8" name="Picture 7">
            <a:extLst>
              <a:ext uri="{FF2B5EF4-FFF2-40B4-BE49-F238E27FC236}">
                <a16:creationId xmlns:a16="http://schemas.microsoft.com/office/drawing/2014/main" id="{00B0DB6A-165B-6B40-A7EC-FE1D4761E4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7678" y="259773"/>
            <a:ext cx="1860425" cy="666490"/>
          </a:xfrm>
          <a:prstGeom prst="rect">
            <a:avLst/>
          </a:prstGeom>
        </p:spPr>
      </p:pic>
    </p:spTree>
    <p:extLst>
      <p:ext uri="{BB962C8B-B14F-4D97-AF65-F5344CB8AC3E}">
        <p14:creationId xmlns:p14="http://schemas.microsoft.com/office/powerpoint/2010/main" val="180750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E47CD-116A-45FA-B4ED-A9CE5B82D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510" y="1989796"/>
            <a:ext cx="3202800" cy="2001750"/>
          </a:xfrm>
          <a:prstGeom prst="rect">
            <a:avLst/>
          </a:prstGeom>
          <a:ln w="127000">
            <a:solidFill>
              <a:schemeClr val="accent2"/>
            </a:solidFill>
          </a:ln>
        </p:spPr>
      </p:pic>
      <p:pic>
        <p:nvPicPr>
          <p:cNvPr id="5" name="Picture 4">
            <a:extLst>
              <a:ext uri="{FF2B5EF4-FFF2-40B4-BE49-F238E27FC236}">
                <a16:creationId xmlns:a16="http://schemas.microsoft.com/office/drawing/2014/main" id="{E87A25AE-F881-4FCE-AA60-39B7AB8F6F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4520" y="4341583"/>
            <a:ext cx="3202800" cy="2001750"/>
          </a:xfrm>
          <a:prstGeom prst="rect">
            <a:avLst/>
          </a:prstGeom>
          <a:ln w="127000">
            <a:solidFill>
              <a:schemeClr val="accent2"/>
            </a:solidFill>
          </a:ln>
        </p:spPr>
      </p:pic>
      <p:pic>
        <p:nvPicPr>
          <p:cNvPr id="6" name="Picture 5">
            <a:extLst>
              <a:ext uri="{FF2B5EF4-FFF2-40B4-BE49-F238E27FC236}">
                <a16:creationId xmlns:a16="http://schemas.microsoft.com/office/drawing/2014/main" id="{0A2D6676-E1D7-4C63-936F-DB085C29A1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9210" y="1989796"/>
            <a:ext cx="3202800" cy="2001750"/>
          </a:xfrm>
          <a:prstGeom prst="rect">
            <a:avLst/>
          </a:prstGeom>
          <a:ln w="127000">
            <a:solidFill>
              <a:schemeClr val="accent2"/>
            </a:solidFill>
          </a:ln>
        </p:spPr>
      </p:pic>
      <p:pic>
        <p:nvPicPr>
          <p:cNvPr id="7" name="Picture 6">
            <a:extLst>
              <a:ext uri="{FF2B5EF4-FFF2-40B4-BE49-F238E27FC236}">
                <a16:creationId xmlns:a16="http://schemas.microsoft.com/office/drawing/2014/main" id="{848D981E-D8EC-4FC6-BA3C-7A666E3934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6360" y="1989796"/>
            <a:ext cx="3202800" cy="2001750"/>
          </a:xfrm>
          <a:prstGeom prst="rect">
            <a:avLst/>
          </a:prstGeom>
          <a:ln w="127000">
            <a:solidFill>
              <a:schemeClr val="accent2"/>
            </a:solidFill>
          </a:ln>
        </p:spPr>
      </p:pic>
      <p:pic>
        <p:nvPicPr>
          <p:cNvPr id="8" name="Picture 7">
            <a:extLst>
              <a:ext uri="{FF2B5EF4-FFF2-40B4-BE49-F238E27FC236}">
                <a16:creationId xmlns:a16="http://schemas.microsoft.com/office/drawing/2014/main" id="{2DCDD63F-09ED-41A2-BE1C-72FEF25099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0800" y="4341583"/>
            <a:ext cx="3202800" cy="2001750"/>
          </a:xfrm>
          <a:prstGeom prst="rect">
            <a:avLst/>
          </a:prstGeom>
          <a:ln w="127000">
            <a:solidFill>
              <a:schemeClr val="accent2"/>
            </a:solidFill>
          </a:ln>
        </p:spPr>
      </p:pic>
      <p:sp>
        <p:nvSpPr>
          <p:cNvPr id="9" name="Title 5">
            <a:extLst>
              <a:ext uri="{FF2B5EF4-FFF2-40B4-BE49-F238E27FC236}">
                <a16:creationId xmlns:a16="http://schemas.microsoft.com/office/drawing/2014/main" id="{308F0DFA-CACA-9542-9E91-D4D135B22BFE}"/>
              </a:ext>
            </a:extLst>
          </p:cNvPr>
          <p:cNvSpPr txBox="1">
            <a:spLocks/>
          </p:cNvSpPr>
          <p:nvPr/>
        </p:nvSpPr>
        <p:spPr>
          <a:xfrm>
            <a:off x="0" y="488267"/>
            <a:ext cx="12192000" cy="1139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GB" sz="6200" dirty="0">
                <a:solidFill>
                  <a:srgbClr val="6B635E"/>
                </a:solidFill>
                <a:latin typeface="Arial" panose="020B0604020202020204" pitchFamily="34" charset="0"/>
                <a:ea typeface="+mn-ea"/>
                <a:cs typeface="Arial" panose="020B0604020202020204" pitchFamily="34" charset="0"/>
              </a:rPr>
              <a:t>Pathway Apps</a:t>
            </a:r>
            <a:endParaRPr lang="en-GB" sz="6200" dirty="0">
              <a:solidFill>
                <a:srgbClr val="6B635E"/>
              </a:solidFill>
            </a:endParaRPr>
          </a:p>
        </p:txBody>
      </p:sp>
    </p:spTree>
    <p:extLst>
      <p:ext uri="{BB962C8B-B14F-4D97-AF65-F5344CB8AC3E}">
        <p14:creationId xmlns:p14="http://schemas.microsoft.com/office/powerpoint/2010/main" val="62011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9F3E5E-1EE8-D747-9C46-A5383FAA8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1" y="-447261"/>
            <a:ext cx="12191999" cy="8132602"/>
          </a:xfrm>
          <a:prstGeom prst="rect">
            <a:avLst/>
          </a:prstGeom>
        </p:spPr>
      </p:pic>
      <p:pic>
        <p:nvPicPr>
          <p:cNvPr id="12" name="Picture 11">
            <a:extLst>
              <a:ext uri="{FF2B5EF4-FFF2-40B4-BE49-F238E27FC236}">
                <a16:creationId xmlns:a16="http://schemas.microsoft.com/office/drawing/2014/main" id="{0B73C87C-9695-124A-B53D-C63BB83C01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5647" y="810033"/>
            <a:ext cx="1723403" cy="448085"/>
          </a:xfrm>
          <a:prstGeom prst="rect">
            <a:avLst/>
          </a:prstGeom>
        </p:spPr>
      </p:pic>
      <p:pic>
        <p:nvPicPr>
          <p:cNvPr id="13" name="Picture 12">
            <a:extLst>
              <a:ext uri="{FF2B5EF4-FFF2-40B4-BE49-F238E27FC236}">
                <a16:creationId xmlns:a16="http://schemas.microsoft.com/office/drawing/2014/main" id="{9D2C1064-F30B-B444-B5B2-A6B477A3E9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9551" y="151489"/>
            <a:ext cx="1860425" cy="666490"/>
          </a:xfrm>
          <a:prstGeom prst="rect">
            <a:avLst/>
          </a:prstGeom>
        </p:spPr>
      </p:pic>
    </p:spTree>
    <p:extLst>
      <p:ext uri="{BB962C8B-B14F-4D97-AF65-F5344CB8AC3E}">
        <p14:creationId xmlns:p14="http://schemas.microsoft.com/office/powerpoint/2010/main" val="3780775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644d7a2f-1702-4c84-ab95-1d34f80d5486"/>
</p:tagLst>
</file>

<file path=ppt/theme/theme1.xml><?xml version="1.0" encoding="utf-8"?>
<a:theme xmlns:a="http://schemas.openxmlformats.org/drawingml/2006/main" name="Office Theme">
  <a:themeElements>
    <a:clrScheme name="Derwen Font colours">
      <a:dk1>
        <a:srgbClr val="526466"/>
      </a:dk1>
      <a:lt1>
        <a:sysClr val="window" lastClr="FFFFFF"/>
      </a:lt1>
      <a:dk2>
        <a:srgbClr val="14735A"/>
      </a:dk2>
      <a:lt2>
        <a:srgbClr val="38C2F0"/>
      </a:lt2>
      <a:accent1>
        <a:srgbClr val="ED008C"/>
      </a:accent1>
      <a:accent2>
        <a:srgbClr val="000000"/>
      </a:accent2>
      <a:accent3>
        <a:srgbClr val="FFFFFF"/>
      </a:accent3>
      <a:accent4>
        <a:srgbClr val="FFFFFF"/>
      </a:accent4>
      <a:accent5>
        <a:srgbClr val="FFFFFF"/>
      </a:accent5>
      <a:accent6>
        <a:srgbClr val="FFFFFF"/>
      </a:accent6>
      <a:hlink>
        <a:srgbClr val="526466"/>
      </a:hlink>
      <a:folHlink>
        <a:srgbClr val="38C2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A15967AE93C2439C6D540295E4793A" ma:contentTypeVersion="14" ma:contentTypeDescription="Create a new document." ma:contentTypeScope="" ma:versionID="3e49ccb56c6159228e3b425145b575bd">
  <xsd:schema xmlns:xsd="http://www.w3.org/2001/XMLSchema" xmlns:xs="http://www.w3.org/2001/XMLSchema" xmlns:p="http://schemas.microsoft.com/office/2006/metadata/properties" xmlns:ns2="eefd7c87-d9d2-4895-8f0d-4cda1a5bcaa1" xmlns:ns3="c5b77680-acd9-42ce-989c-6c2ed5478eaa" targetNamespace="http://schemas.microsoft.com/office/2006/metadata/properties" ma:root="true" ma:fieldsID="11ea21570268543591beadd525fe334d" ns2:_="" ns3:_="">
    <xsd:import namespace="eefd7c87-d9d2-4895-8f0d-4cda1a5bcaa1"/>
    <xsd:import namespace="c5b77680-acd9-42ce-989c-6c2ed5478e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fd7c87-d9d2-4895-8f0d-4cda1a5bca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Image" ma:index="21"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b77680-acd9-42ce-989c-6c2ed5478ea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mage xmlns="eefd7c87-d9d2-4895-8f0d-4cda1a5bcaa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AF57E2-114C-4DC2-B721-BEB80EF52C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fd7c87-d9d2-4895-8f0d-4cda1a5bcaa1"/>
    <ds:schemaRef ds:uri="c5b77680-acd9-42ce-989c-6c2ed5478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02E598-1FE1-49FA-970D-F466134DBC86}">
  <ds:schemaRefs>
    <ds:schemaRef ds:uri="http://purl.org/dc/elements/1.1/"/>
    <ds:schemaRef ds:uri="4b085ab3-a1aa-4a9f-a925-790811b36478"/>
    <ds:schemaRef ds:uri="http://purl.org/dc/dcmitype/"/>
    <ds:schemaRef ds:uri="http://www.w3.org/XML/1998/namespace"/>
    <ds:schemaRef ds:uri="52690955-b979-4a8f-b1ad-16cf4f2ada67"/>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terms/"/>
    <ds:schemaRef ds:uri="eefd7c87-d9d2-4895-8f0d-4cda1a5bcaa1"/>
  </ds:schemaRefs>
</ds:datastoreItem>
</file>

<file path=customXml/itemProps3.xml><?xml version="1.0" encoding="utf-8"?>
<ds:datastoreItem xmlns:ds="http://schemas.openxmlformats.org/officeDocument/2006/customXml" ds:itemID="{2CB3700D-DCEC-4FA3-8188-40DBB3DFAC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6709</TotalTime>
  <Words>2700</Words>
  <Application>Microsoft Office PowerPoint</Application>
  <PresentationFormat>Widescreen</PresentationFormat>
  <Paragraphs>284</Paragraphs>
  <Slides>26</Slides>
  <Notes>26</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Partnership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Derwen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Tonia Davies</dc:creator>
  <cp:lastModifiedBy>Amanda Tribble</cp:lastModifiedBy>
  <cp:revision>245</cp:revision>
  <cp:lastPrinted>2021-10-14T08:44:30Z</cp:lastPrinted>
  <dcterms:created xsi:type="dcterms:W3CDTF">2017-01-25T10:21:37Z</dcterms:created>
  <dcterms:modified xsi:type="dcterms:W3CDTF">2021-11-09T10:49:55Z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0x010100BFA15967AE93C2439C6D540295E4793A</vt:lpwstr>
  </property>
</Properties>
</file>