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4"/>
    <p:sldMasterId id="2147483708" r:id="rId5"/>
  </p:sldMasterIdLst>
  <p:notesMasterIdLst>
    <p:notesMasterId r:id="rId42"/>
  </p:notesMasterIdLst>
  <p:handoutMasterIdLst>
    <p:handoutMasterId r:id="rId43"/>
  </p:handoutMasterIdLst>
  <p:sldIdLst>
    <p:sldId id="388" r:id="rId6"/>
    <p:sldId id="531" r:id="rId7"/>
    <p:sldId id="565" r:id="rId8"/>
    <p:sldId id="486" r:id="rId9"/>
    <p:sldId id="571" r:id="rId10"/>
    <p:sldId id="467" r:id="rId11"/>
    <p:sldId id="569" r:id="rId12"/>
    <p:sldId id="566" r:id="rId13"/>
    <p:sldId id="568" r:id="rId14"/>
    <p:sldId id="567" r:id="rId15"/>
    <p:sldId id="530" r:id="rId16"/>
    <p:sldId id="544" r:id="rId17"/>
    <p:sldId id="570" r:id="rId18"/>
    <p:sldId id="545" r:id="rId19"/>
    <p:sldId id="564" r:id="rId20"/>
    <p:sldId id="426" r:id="rId21"/>
    <p:sldId id="563" r:id="rId22"/>
    <p:sldId id="532" r:id="rId23"/>
    <p:sldId id="533" r:id="rId24"/>
    <p:sldId id="548" r:id="rId25"/>
    <p:sldId id="534" r:id="rId26"/>
    <p:sldId id="535" r:id="rId27"/>
    <p:sldId id="550" r:id="rId28"/>
    <p:sldId id="536" r:id="rId29"/>
    <p:sldId id="537" r:id="rId30"/>
    <p:sldId id="553" r:id="rId31"/>
    <p:sldId id="538" r:id="rId32"/>
    <p:sldId id="539" r:id="rId33"/>
    <p:sldId id="556" r:id="rId34"/>
    <p:sldId id="540" r:id="rId35"/>
    <p:sldId id="541" r:id="rId36"/>
    <p:sldId id="559" r:id="rId37"/>
    <p:sldId id="542" r:id="rId38"/>
    <p:sldId id="543" r:id="rId39"/>
    <p:sldId id="562" r:id="rId40"/>
    <p:sldId id="417" r:id="rId41"/>
  </p:sldIdLst>
  <p:sldSz cx="17340263" cy="9753600"/>
  <p:notesSz cx="6858000" cy="9144000"/>
  <p:custDataLst>
    <p:tags r:id="rId44"/>
  </p:custDataLst>
  <p:defaultTextStyle>
    <a:lvl1pPr defTabSz="825500">
      <a:defRPr sz="2000">
        <a:solidFill>
          <a:srgbClr val="212121"/>
        </a:solidFill>
        <a:latin typeface="+mn-lt"/>
        <a:ea typeface="+mn-ea"/>
        <a:cs typeface="+mn-cs"/>
        <a:sym typeface="Helvetica Neue Light"/>
      </a:defRPr>
    </a:lvl1pPr>
    <a:lvl2pPr indent="228600" defTabSz="825500">
      <a:defRPr sz="2000">
        <a:solidFill>
          <a:srgbClr val="212121"/>
        </a:solidFill>
        <a:latin typeface="+mn-lt"/>
        <a:ea typeface="+mn-ea"/>
        <a:cs typeface="+mn-cs"/>
        <a:sym typeface="Helvetica Neue Light"/>
      </a:defRPr>
    </a:lvl2pPr>
    <a:lvl3pPr indent="457200" defTabSz="825500">
      <a:defRPr sz="2000">
        <a:solidFill>
          <a:srgbClr val="212121"/>
        </a:solidFill>
        <a:latin typeface="+mn-lt"/>
        <a:ea typeface="+mn-ea"/>
        <a:cs typeface="+mn-cs"/>
        <a:sym typeface="Helvetica Neue Light"/>
      </a:defRPr>
    </a:lvl3pPr>
    <a:lvl4pPr indent="685800" defTabSz="825500">
      <a:defRPr sz="2000">
        <a:solidFill>
          <a:srgbClr val="212121"/>
        </a:solidFill>
        <a:latin typeface="+mn-lt"/>
        <a:ea typeface="+mn-ea"/>
        <a:cs typeface="+mn-cs"/>
        <a:sym typeface="Helvetica Neue Light"/>
      </a:defRPr>
    </a:lvl4pPr>
    <a:lvl5pPr indent="914400" defTabSz="825500">
      <a:defRPr sz="2000">
        <a:solidFill>
          <a:srgbClr val="212121"/>
        </a:solidFill>
        <a:latin typeface="+mn-lt"/>
        <a:ea typeface="+mn-ea"/>
        <a:cs typeface="+mn-cs"/>
        <a:sym typeface="Helvetica Neue Light"/>
      </a:defRPr>
    </a:lvl5pPr>
    <a:lvl6pPr indent="1143000" defTabSz="825500">
      <a:defRPr sz="2000">
        <a:solidFill>
          <a:srgbClr val="212121"/>
        </a:solidFill>
        <a:latin typeface="+mn-lt"/>
        <a:ea typeface="+mn-ea"/>
        <a:cs typeface="+mn-cs"/>
        <a:sym typeface="Helvetica Neue Light"/>
      </a:defRPr>
    </a:lvl6pPr>
    <a:lvl7pPr indent="1371600" defTabSz="825500">
      <a:defRPr sz="2000">
        <a:solidFill>
          <a:srgbClr val="212121"/>
        </a:solidFill>
        <a:latin typeface="+mn-lt"/>
        <a:ea typeface="+mn-ea"/>
        <a:cs typeface="+mn-cs"/>
        <a:sym typeface="Helvetica Neue Light"/>
      </a:defRPr>
    </a:lvl7pPr>
    <a:lvl8pPr indent="1600200" defTabSz="825500">
      <a:defRPr sz="2000">
        <a:solidFill>
          <a:srgbClr val="212121"/>
        </a:solidFill>
        <a:latin typeface="+mn-lt"/>
        <a:ea typeface="+mn-ea"/>
        <a:cs typeface="+mn-cs"/>
        <a:sym typeface="Helvetica Neue Light"/>
      </a:defRPr>
    </a:lvl8pPr>
    <a:lvl9pPr indent="1828800" defTabSz="825500">
      <a:defRPr sz="2000">
        <a:solidFill>
          <a:srgbClr val="212121"/>
        </a:solidFill>
        <a:latin typeface="+mn-lt"/>
        <a:ea typeface="+mn-ea"/>
        <a:cs typeface="+mn-cs"/>
        <a:sym typeface="Helvetica Neue Light"/>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Cummins" initials="K" lastIdx="1" clrIdx="0">
    <p:extLst>
      <p:ext uri="{19B8F6BF-5375-455C-9EA6-DF929625EA0E}">
        <p15:presenceInfo xmlns:p15="http://schemas.microsoft.com/office/powerpoint/2012/main" userId="S-1-5-21-1773367468-1344772878-3600725106-2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782E3-C10C-4512-976F-930257C9959E}" v="4" dt="2020-11-02T11:36:59.937"/>
  </p1510:revLst>
</p1510:revInfo>
</file>

<file path=ppt/tableStyles.xml><?xml version="1.0" encoding="utf-8"?>
<a:tblStyleLst xmlns:a="http://schemas.openxmlformats.org/drawingml/2006/main" def="{5940675A-B579-460E-94D1-54222C63F5DA}">
  <a:tblStyle styleId="{13E58F3A-5AF1-4609-B31C-2BCC13544AA7}" styleName="">
    <a:tblBg/>
    <a:wholeTbl>
      <a:tcTxStyle b="off" i="off">
        <a:fontRef idx="minor">
          <a:srgbClr val="000000"/>
        </a:fontRef>
        <a:srgbClr val="000000"/>
      </a:tcTxStyle>
      <a:tcStyle>
        <a:tcBdr>
          <a:left>
            <a:ln w="12700" cap="flat">
              <a:solidFill>
                <a:srgbClr val="E8EFEC"/>
              </a:solidFill>
              <a:prstDash val="solid"/>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solidFill>
                <a:srgbClr val="E8EFEC"/>
              </a:solidFill>
              <a:prstDash val="solid"/>
              <a:miter lim="400000"/>
            </a:ln>
          </a:insideV>
        </a:tcBdr>
        <a:fill>
          <a:noFill/>
        </a:fill>
      </a:tcStyle>
    </a:wholeTbl>
    <a:band2H>
      <a:tcTxStyle/>
      <a:tcStyle>
        <a:tcBdr/>
        <a:fill>
          <a:solidFill>
            <a:srgbClr val="E8EEEC">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noFill/>
              <a:miter lim="400000"/>
            </a:ln>
          </a:insideV>
        </a:tcBdr>
        <a:fill>
          <a:solidFill>
            <a:srgbClr val="C20E0E"/>
          </a:solidFill>
        </a:fill>
      </a:tcStyle>
    </a:firstCol>
    <a:lastRow>
      <a:tcTxStyle b="off" i="off">
        <a:fontRef idx="minor">
          <a:srgbClr val="000000"/>
        </a:fontRef>
        <a:srgbClr val="000000"/>
      </a:tcTxStyle>
      <a:tcStyle>
        <a:tcBdr>
          <a:left>
            <a:ln w="12700" cap="flat">
              <a:solidFill>
                <a:srgbClr val="D1D6D4"/>
              </a:solidFill>
              <a:prstDash val="solid"/>
              <a:miter lim="400000"/>
            </a:ln>
          </a:left>
          <a:right>
            <a:ln w="12700" cap="flat">
              <a:solidFill>
                <a:srgbClr val="D1D6D4"/>
              </a:solidFill>
              <a:prstDash val="solid"/>
              <a:miter lim="400000"/>
            </a:ln>
          </a:right>
          <a:top>
            <a:ln w="12700" cap="flat">
              <a:solidFill>
                <a:srgbClr val="D1D6D4"/>
              </a:solidFill>
              <a:prstDash val="solid"/>
              <a:miter lim="400000"/>
            </a:ln>
          </a:top>
          <a:bottom>
            <a:ln w="12700" cap="flat">
              <a:noFill/>
              <a:miter lim="400000"/>
            </a:ln>
          </a:bottom>
          <a:insideH>
            <a:ln w="12700" cap="flat">
              <a:noFill/>
              <a:miter lim="400000"/>
            </a:ln>
          </a:insideH>
          <a:insideV>
            <a:ln w="12700" cap="flat">
              <a:solidFill>
                <a:srgbClr val="D1D6D4"/>
              </a:solidFill>
              <a:prstDash val="solid"/>
              <a:miter lim="400000"/>
            </a:ln>
          </a:insideV>
        </a:tcBdr>
        <a:fill>
          <a:solidFill>
            <a:srgbClr val="E8EEEC">
              <a:alpha val="60000"/>
            </a:srgbClr>
          </a:solidFill>
        </a:fill>
      </a:tcStyle>
    </a:lastRow>
    <a:firstRow>
      <a:tcTxStyle b="off" i="off">
        <a:fontRef idx="minor">
          <a:srgbClr val="FFFFFF"/>
        </a:fontRef>
        <a:srgbClr val="FFFFFF"/>
      </a:tcTxStyle>
      <a:tcStyle>
        <a:tcBdr>
          <a:left>
            <a:ln w="12700" cap="flat">
              <a:solidFill>
                <a:srgbClr val="D1D6D4"/>
              </a:solidFill>
              <a:prstDash val="solid"/>
              <a:miter lim="400000"/>
            </a:ln>
          </a:left>
          <a:right>
            <a:ln w="12700" cap="flat">
              <a:solidFill>
                <a:srgbClr val="D1D6D4"/>
              </a:solidFill>
              <a:prstDash val="solid"/>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D1D6D4"/>
              </a:solidFill>
              <a:prstDash val="solid"/>
              <a:miter lim="400000"/>
            </a:ln>
          </a:insideV>
        </a:tcBdr>
        <a:fill>
          <a:solidFill>
            <a:srgbClr val="8C0606"/>
          </a:solidFill>
        </a:fill>
      </a:tcStyle>
    </a:firstRow>
  </a:tblStyle>
  <a:tblStyle styleId="{720E9B89-3FEB-48FD-9A2D-5FC0346B11AB}" styleName="">
    <a:tblBg/>
    <a:wholeTbl>
      <a:tcTxStyle b="off" i="off">
        <a:fontRef idx="minor">
          <a:srgbClr val="000000"/>
        </a:fontRef>
        <a:srgbClr val="000000"/>
      </a:tcTxStyle>
      <a:tcStyle>
        <a:tcBdr>
          <a:left>
            <a:ln w="12700" cap="flat">
              <a:solidFill>
                <a:srgbClr val="E8EFEC"/>
              </a:solidFill>
              <a:prstDash val="solid"/>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solidFill>
                <a:srgbClr val="E8EFEC"/>
              </a:solidFill>
              <a:prstDash val="solid"/>
              <a:miter lim="400000"/>
            </a:ln>
          </a:insideV>
        </a:tcBdr>
        <a:fill>
          <a:noFill/>
        </a:fill>
      </a:tcStyle>
    </a:wholeTbl>
    <a:band2H>
      <a:tcTxStyle/>
      <a:tcStyle>
        <a:tcBdr/>
        <a:fill>
          <a:solidFill>
            <a:srgbClr val="E8EEEC">
              <a:alpha val="40000"/>
            </a:srgbClr>
          </a:solidFill>
        </a:fill>
      </a:tcStyle>
    </a:band2H>
    <a:firstCol>
      <a:tcTxStyle b="off" i="off">
        <a:fontRef idx="minor">
          <a:srgbClr val="212121"/>
        </a:fontRef>
        <a:srgbClr val="212121"/>
      </a:tcTxStyle>
      <a:tcStyle>
        <a:tcBdr>
          <a:left>
            <a:ln w="12700" cap="flat">
              <a:noFill/>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noFill/>
              <a:miter lim="400000"/>
            </a:ln>
          </a:insideV>
        </a:tcBdr>
        <a:fill>
          <a:solidFill>
            <a:srgbClr val="E8EEEC"/>
          </a:solidFill>
        </a:fill>
      </a:tcStyle>
    </a:firstCol>
    <a:lastRow>
      <a:tcTxStyle b="off" i="off">
        <a:fontRef idx="minor">
          <a:srgbClr val="000000"/>
        </a:fontRef>
        <a:srgbClr val="000000"/>
      </a:tcTxStyle>
      <a:tcStyle>
        <a:tcBdr>
          <a:left>
            <a:ln w="12700" cap="flat">
              <a:solidFill>
                <a:srgbClr val="E8EEEC"/>
              </a:solidFill>
              <a:prstDash val="solid"/>
              <a:miter lim="400000"/>
            </a:ln>
          </a:left>
          <a:right>
            <a:ln w="12700" cap="flat">
              <a:solidFill>
                <a:srgbClr val="E8EEEC"/>
              </a:solidFill>
              <a:prstDash val="solid"/>
              <a:miter lim="400000"/>
            </a:ln>
          </a:right>
          <a:top>
            <a:ln w="12700" cap="flat">
              <a:solidFill>
                <a:srgbClr val="D1D6D4"/>
              </a:solidFill>
              <a:prstDash val="solid"/>
              <a:miter lim="400000"/>
            </a:ln>
          </a:top>
          <a:bottom>
            <a:ln w="12700" cap="flat">
              <a:noFill/>
              <a:miter lim="400000"/>
            </a:ln>
          </a:bottom>
          <a:insideH>
            <a:ln w="12700" cap="flat">
              <a:noFill/>
              <a:miter lim="400000"/>
            </a:ln>
          </a:insideH>
          <a:insideV>
            <a:ln w="12700" cap="flat">
              <a:solidFill>
                <a:srgbClr val="E8EEEC"/>
              </a:solidFill>
              <a:prstDash val="solid"/>
              <a:miter lim="400000"/>
            </a:ln>
          </a:insideV>
        </a:tcBdr>
        <a:fill>
          <a:noFill/>
        </a:fill>
      </a:tcStyle>
    </a:lastRow>
    <a:firstRow>
      <a:tcTxStyle b="off" i="off">
        <a:fontRef idx="minor">
          <a:srgbClr val="FFFFFF"/>
        </a:fontRef>
        <a:srgbClr val="FFFFFF"/>
      </a:tcTxStyle>
      <a:tcStyle>
        <a:tcBdr>
          <a:left>
            <a:ln w="12700" cap="flat">
              <a:solidFill>
                <a:srgbClr val="D1D6D4"/>
              </a:solidFill>
              <a:prstDash val="solid"/>
              <a:miter lim="400000"/>
            </a:ln>
          </a:left>
          <a:right>
            <a:ln w="12700" cap="flat">
              <a:solidFill>
                <a:srgbClr val="D1D6D4"/>
              </a:solidFill>
              <a:prstDash val="solid"/>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D1D6D4"/>
              </a:solidFill>
              <a:prstDash val="solid"/>
              <a:miter lim="400000"/>
            </a:ln>
          </a:insideV>
        </a:tcBdr>
        <a:fill>
          <a:solidFill>
            <a:srgbClr val="C20E0E"/>
          </a:solidFill>
        </a:fill>
      </a:tcStyle>
    </a:firstRow>
  </a:tblStyle>
  <a:tblStyle styleId="{B3EBB0F3-F8C1-4657-A272-DC68A560396A}" styleName="">
    <a:tblBg/>
    <a:wholeTbl>
      <a:tcTxStyle b="off" i="off">
        <a:fontRef idx="minor">
          <a:srgbClr val="000000"/>
        </a:fontRef>
        <a:srgbClr val="000000"/>
      </a:tcTxStyle>
      <a:tcStyle>
        <a:tcBdr>
          <a:left>
            <a:ln w="12700" cap="flat">
              <a:solidFill>
                <a:srgbClr val="E8EFEC"/>
              </a:solidFill>
              <a:prstDash val="solid"/>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solidFill>
                <a:srgbClr val="E8EFEC"/>
              </a:solidFill>
              <a:prstDash val="solid"/>
              <a:miter lim="400000"/>
            </a:ln>
          </a:insideV>
        </a:tcBdr>
        <a:fill>
          <a:noFill/>
        </a:fill>
      </a:tcStyle>
    </a:wholeTbl>
    <a:band2H>
      <a:tcTxStyle/>
      <a:tcStyle>
        <a:tcBdr/>
        <a:fill>
          <a:solidFill>
            <a:srgbClr val="E8EEEC">
              <a:alpha val="40000"/>
            </a:srgbClr>
          </a:solidFill>
        </a:fill>
      </a:tcStyle>
    </a:band2H>
    <a:firstCol>
      <a:tcTxStyle b="off" i="off">
        <a:fontRef idx="minor">
          <a:srgbClr val="212121"/>
        </a:fontRef>
        <a:srgbClr val="212121"/>
      </a:tcTxStyle>
      <a:tcStyle>
        <a:tcBdr>
          <a:left>
            <a:ln w="12700" cap="flat">
              <a:noFill/>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noFill/>
              <a:miter lim="400000"/>
            </a:ln>
          </a:insideV>
        </a:tcBdr>
        <a:fill>
          <a:solidFill>
            <a:srgbClr val="E8EEEC">
              <a:alpha val="60000"/>
            </a:srgbClr>
          </a:solidFill>
        </a:fill>
      </a:tcStyle>
    </a:firstCol>
    <a:lastRow>
      <a:tcTxStyle b="off" i="off">
        <a:fontRef idx="minor">
          <a:srgbClr val="000000"/>
        </a:fontRef>
        <a:srgbClr val="000000"/>
      </a:tcTxStyle>
      <a:tcStyle>
        <a:tcBdr>
          <a:left>
            <a:ln w="12700" cap="flat">
              <a:solidFill>
                <a:srgbClr val="D1D6D4"/>
              </a:solidFill>
              <a:prstDash val="solid"/>
              <a:miter lim="400000"/>
            </a:ln>
          </a:left>
          <a:right>
            <a:ln w="12700" cap="flat">
              <a:solidFill>
                <a:srgbClr val="D1D6D4"/>
              </a:solidFill>
              <a:prstDash val="solid"/>
              <a:miter lim="400000"/>
            </a:ln>
          </a:right>
          <a:top>
            <a:ln w="12700" cap="flat">
              <a:solidFill>
                <a:srgbClr val="D1D6D4"/>
              </a:solidFill>
              <a:prstDash val="solid"/>
              <a:miter lim="400000"/>
            </a:ln>
          </a:top>
          <a:bottom>
            <a:ln w="12700" cap="flat">
              <a:noFill/>
              <a:miter lim="400000"/>
            </a:ln>
          </a:bottom>
          <a:insideH>
            <a:ln w="12700" cap="flat">
              <a:noFill/>
              <a:miter lim="400000"/>
            </a:ln>
          </a:insideH>
          <a:insideV>
            <a:ln w="12700" cap="flat">
              <a:solidFill>
                <a:srgbClr val="D1D6D4"/>
              </a:solidFill>
              <a:prstDash val="solid"/>
              <a:miter lim="400000"/>
            </a:ln>
          </a:insideV>
        </a:tcBdr>
        <a:fill>
          <a:solidFill>
            <a:srgbClr val="E8EEEC">
              <a:alpha val="40000"/>
            </a:srgbClr>
          </a:solidFill>
        </a:fill>
      </a:tcStyle>
    </a:lastRow>
    <a:firstRow>
      <a:tcTxStyle b="off" i="off">
        <a:fontRef idx="minor">
          <a:srgbClr val="212121"/>
        </a:fontRef>
        <a:srgbClr val="212121"/>
      </a:tcTxStyle>
      <a:tcStyle>
        <a:tcBdr>
          <a:left>
            <a:ln w="12700" cap="flat">
              <a:solidFill>
                <a:srgbClr val="E8EEEC"/>
              </a:solidFill>
              <a:prstDash val="solid"/>
              <a:miter lim="400000"/>
            </a:ln>
          </a:left>
          <a:right>
            <a:ln w="12700" cap="flat">
              <a:solidFill>
                <a:srgbClr val="E8EEEC"/>
              </a:solidFill>
              <a:prstDash val="solid"/>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E8EEEC"/>
              </a:solidFill>
              <a:prstDash val="solid"/>
              <a:miter lim="400000"/>
            </a:ln>
          </a:insideV>
        </a:tcBdr>
        <a:fill>
          <a:solidFill>
            <a:srgbClr val="D1D6D4"/>
          </a:solidFill>
        </a:fill>
      </a:tcStyle>
    </a:firstRow>
  </a:tblStyle>
  <a:tblStyle styleId="{677BD7F9-AABE-407A-A8A2-2D6F6F3711D0}" styleName="">
    <a:tblBg/>
    <a:wholeTbl>
      <a:tcTxStyle b="off" i="off">
        <a:fontRef idx="minor">
          <a:srgbClr val="000000"/>
        </a:fontRef>
        <a:srgbClr val="000000"/>
      </a:tcTxStyle>
      <a:tcStyle>
        <a:tcBdr>
          <a:left>
            <a:ln w="12700" cap="flat">
              <a:solidFill>
                <a:srgbClr val="E8EFEC"/>
              </a:solidFill>
              <a:prstDash val="solid"/>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solidFill>
                <a:srgbClr val="E8EFEC"/>
              </a:solidFill>
              <a:prstDash val="solid"/>
              <a:miter lim="400000"/>
            </a:ln>
          </a:insideV>
        </a:tcBdr>
        <a:fill>
          <a:noFill/>
        </a:fill>
      </a:tcStyle>
    </a:wholeTbl>
    <a:band2H>
      <a:tcTxStyle/>
      <a:tcStyle>
        <a:tcBdr/>
        <a:fill>
          <a:solidFill>
            <a:srgbClr val="E8EEEC">
              <a:alpha val="20000"/>
            </a:srgbClr>
          </a:solidFill>
        </a:fill>
      </a:tcStyle>
    </a:band2H>
    <a:firstCol>
      <a:tcTxStyle b="off" i="off">
        <a:fontRef idx="minor">
          <a:srgbClr val="C20E0E"/>
        </a:fontRef>
        <a:srgbClr val="C20E0E"/>
      </a:tcTxStyle>
      <a:tcStyle>
        <a:tcBdr>
          <a:left>
            <a:ln w="12700" cap="flat">
              <a:noFill/>
              <a:miter lim="400000"/>
            </a:ln>
          </a:left>
          <a:right>
            <a:ln w="12700" cap="flat">
              <a:solidFill>
                <a:srgbClr val="E8EFEC"/>
              </a:solidFill>
              <a:prstDash val="solid"/>
              <a:miter lim="400000"/>
            </a:ln>
          </a:right>
          <a:top>
            <a:ln w="12700" cap="flat">
              <a:solidFill>
                <a:srgbClr val="D1D6D4"/>
              </a:solidFill>
              <a:prstDash val="solid"/>
              <a:miter lim="400000"/>
            </a:ln>
          </a:top>
          <a:bottom>
            <a:ln w="12700" cap="flat">
              <a:solidFill>
                <a:srgbClr val="D1D6D4"/>
              </a:solidFill>
              <a:prstDash val="solid"/>
              <a:miter lim="400000"/>
            </a:ln>
          </a:bottom>
          <a:insideH>
            <a:ln w="12700" cap="flat">
              <a:solidFill>
                <a:srgbClr val="D1D6D4"/>
              </a:solidFill>
              <a:prstDash val="solid"/>
              <a:miter lim="400000"/>
            </a:ln>
          </a:insideH>
          <a:insideV>
            <a:ln w="12700" cap="flat">
              <a:noFill/>
              <a:miter lim="400000"/>
            </a:ln>
          </a:insideV>
        </a:tcBdr>
        <a:fill>
          <a:noFill/>
        </a:fill>
      </a:tcStyle>
    </a:firstCol>
    <a:lastRow>
      <a:tcTxStyle b="off" i="off">
        <a:fontRef idx="minor">
          <a:srgbClr val="8F9298"/>
        </a:fontRef>
        <a:srgbClr val="8F9298"/>
      </a:tcTxStyle>
      <a:tcStyle>
        <a:tcBdr>
          <a:left>
            <a:ln w="12700" cap="flat">
              <a:solidFill>
                <a:srgbClr val="E8EEEC"/>
              </a:solidFill>
              <a:prstDash val="solid"/>
              <a:miter lim="400000"/>
            </a:ln>
          </a:left>
          <a:right>
            <a:ln w="12700" cap="flat">
              <a:solidFill>
                <a:srgbClr val="E8EEEC"/>
              </a:solidFill>
              <a:prstDash val="solid"/>
              <a:miter lim="400000"/>
            </a:ln>
          </a:right>
          <a:top>
            <a:ln w="12700" cap="flat">
              <a:solidFill>
                <a:srgbClr val="D1D6D4"/>
              </a:solidFill>
              <a:prstDash val="solid"/>
              <a:miter lim="400000"/>
            </a:ln>
          </a:top>
          <a:bottom>
            <a:ln w="12700" cap="flat">
              <a:noFill/>
              <a:miter lim="400000"/>
            </a:ln>
          </a:bottom>
          <a:insideH>
            <a:ln w="12700" cap="flat">
              <a:noFill/>
              <a:miter lim="400000"/>
            </a:ln>
          </a:insideH>
          <a:insideV>
            <a:ln w="12700" cap="flat">
              <a:solidFill>
                <a:srgbClr val="E8EEEC"/>
              </a:solidFill>
              <a:prstDash val="solid"/>
              <a:miter lim="400000"/>
            </a:ln>
          </a:insideV>
        </a:tcBdr>
        <a:fill>
          <a:noFill/>
        </a:fill>
      </a:tcStyle>
    </a:lastRow>
    <a:firstRow>
      <a:tcTxStyle b="off" i="off">
        <a:fontRef idx="minor">
          <a:srgbClr val="C20E0E"/>
        </a:fontRef>
        <a:srgbClr val="C20E0E"/>
      </a:tcTxStyle>
      <a:tcStyle>
        <a:tcBdr>
          <a:left>
            <a:ln w="12700" cap="flat">
              <a:solidFill>
                <a:srgbClr val="E8EEEC"/>
              </a:solidFill>
              <a:prstDash val="solid"/>
              <a:miter lim="400000"/>
            </a:ln>
          </a:left>
          <a:right>
            <a:ln w="12700" cap="flat">
              <a:solidFill>
                <a:srgbClr val="E8EEEC"/>
              </a:solidFill>
              <a:prstDash val="solid"/>
              <a:miter lim="400000"/>
            </a:ln>
          </a:right>
          <a:top>
            <a:ln w="12700" cap="flat">
              <a:noFill/>
              <a:miter lim="400000"/>
            </a:ln>
          </a:top>
          <a:bottom>
            <a:ln w="12700" cap="flat">
              <a:solidFill>
                <a:srgbClr val="C20E0E"/>
              </a:solidFill>
              <a:prstDash val="solid"/>
              <a:miter lim="400000"/>
            </a:ln>
          </a:bottom>
          <a:insideH>
            <a:ln w="12700" cap="flat">
              <a:noFill/>
              <a:miter lim="400000"/>
            </a:ln>
          </a:insideH>
          <a:insideV>
            <a:ln w="12700" cap="flat">
              <a:solidFill>
                <a:srgbClr val="E8EEEC"/>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3" autoAdjust="0"/>
    <p:restoredTop sz="72103" autoAdjust="0"/>
  </p:normalViewPr>
  <p:slideViewPr>
    <p:cSldViewPr snapToGrid="0" snapToObjects="1">
      <p:cViewPr varScale="1">
        <p:scale>
          <a:sx n="58" d="100"/>
          <a:sy n="58" d="100"/>
        </p:scale>
        <p:origin x="2022" y="84"/>
      </p:cViewPr>
      <p:guideLst>
        <p:guide orient="horz" pos="3072"/>
        <p:guide pos="5462"/>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3856BB-40E5-4FE3-8383-8D6382BEC3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E30DE4C-05EB-4B72-8F81-E338B789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E8ED1-801F-4A5B-B435-B091140B4B33}" type="datetimeFigureOut">
              <a:rPr lang="en-GB" smtClean="0"/>
              <a:t>02/11/2020</a:t>
            </a:fld>
            <a:endParaRPr lang="en-GB"/>
          </a:p>
        </p:txBody>
      </p:sp>
      <p:sp>
        <p:nvSpPr>
          <p:cNvPr id="4" name="Footer Placeholder 3">
            <a:extLst>
              <a:ext uri="{FF2B5EF4-FFF2-40B4-BE49-F238E27FC236}">
                <a16:creationId xmlns:a16="http://schemas.microsoft.com/office/drawing/2014/main" id="{437ABE9A-AB2B-4559-B94D-FEC6E2473B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412E00A-214D-4206-AC18-C4DDBBB963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0FFCFE-1A73-4199-9628-8C0DCCDFEAD5}" type="slidenum">
              <a:rPr lang="en-GB" smtClean="0"/>
              <a:t>‹#›</a:t>
            </a:fld>
            <a:endParaRPr lang="en-GB"/>
          </a:p>
        </p:txBody>
      </p:sp>
    </p:spTree>
    <p:extLst>
      <p:ext uri="{BB962C8B-B14F-4D97-AF65-F5344CB8AC3E}">
        <p14:creationId xmlns:p14="http://schemas.microsoft.com/office/powerpoint/2010/main" val="295237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91" name="Shape 2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63624891"/>
      </p:ext>
    </p:extLst>
  </p:cSld>
  <p:clrMap bg1="lt1" tx1="dk1" bg2="lt2" tx2="dk2" accent1="accent1" accent2="accent2" accent3="accent3" accent4="accent4" accent5="accent5" accent6="accent6" hlink="hlink" folHlink="folHlink"/>
  <p:notesStyle>
    <a:lvl1pPr defTabSz="457200">
      <a:lnSpc>
        <a:spcPct val="125000"/>
      </a:lnSpc>
      <a:defRPr sz="1600">
        <a:latin typeface="Avenir Roman"/>
        <a:ea typeface="Avenir Roman"/>
        <a:cs typeface="Avenir Roman"/>
        <a:sym typeface="Avenir Roman"/>
      </a:defRPr>
    </a:lvl1pPr>
    <a:lvl2pPr indent="228600" defTabSz="457200">
      <a:lnSpc>
        <a:spcPct val="125000"/>
      </a:lnSpc>
      <a:defRPr sz="1600">
        <a:latin typeface="Avenir Roman"/>
        <a:ea typeface="Avenir Roman"/>
        <a:cs typeface="Avenir Roman"/>
        <a:sym typeface="Avenir Roman"/>
      </a:defRPr>
    </a:lvl2pPr>
    <a:lvl3pPr indent="457200" defTabSz="457200">
      <a:lnSpc>
        <a:spcPct val="125000"/>
      </a:lnSpc>
      <a:defRPr sz="1600">
        <a:latin typeface="Avenir Roman"/>
        <a:ea typeface="Avenir Roman"/>
        <a:cs typeface="Avenir Roman"/>
        <a:sym typeface="Avenir Roman"/>
      </a:defRPr>
    </a:lvl3pPr>
    <a:lvl4pPr indent="685800" defTabSz="457200">
      <a:lnSpc>
        <a:spcPct val="125000"/>
      </a:lnSpc>
      <a:defRPr sz="1600">
        <a:latin typeface="Avenir Roman"/>
        <a:ea typeface="Avenir Roman"/>
        <a:cs typeface="Avenir Roman"/>
        <a:sym typeface="Avenir Roman"/>
      </a:defRPr>
    </a:lvl4pPr>
    <a:lvl5pPr indent="914400" defTabSz="457200">
      <a:lnSpc>
        <a:spcPct val="125000"/>
      </a:lnSpc>
      <a:defRPr sz="1600">
        <a:latin typeface="Avenir Roman"/>
        <a:ea typeface="Avenir Roman"/>
        <a:cs typeface="Avenir Roman"/>
        <a:sym typeface="Avenir Roman"/>
      </a:defRPr>
    </a:lvl5pPr>
    <a:lvl6pPr indent="1143000" defTabSz="457200">
      <a:lnSpc>
        <a:spcPct val="125000"/>
      </a:lnSpc>
      <a:defRPr sz="1600">
        <a:latin typeface="Avenir Roman"/>
        <a:ea typeface="Avenir Roman"/>
        <a:cs typeface="Avenir Roman"/>
        <a:sym typeface="Avenir Roman"/>
      </a:defRPr>
    </a:lvl6pPr>
    <a:lvl7pPr indent="1371600" defTabSz="457200">
      <a:lnSpc>
        <a:spcPct val="125000"/>
      </a:lnSpc>
      <a:defRPr sz="1600">
        <a:latin typeface="Avenir Roman"/>
        <a:ea typeface="Avenir Roman"/>
        <a:cs typeface="Avenir Roman"/>
        <a:sym typeface="Avenir Roman"/>
      </a:defRPr>
    </a:lvl7pPr>
    <a:lvl8pPr indent="1600200" defTabSz="457200">
      <a:lnSpc>
        <a:spcPct val="125000"/>
      </a:lnSpc>
      <a:defRPr sz="1600">
        <a:latin typeface="Avenir Roman"/>
        <a:ea typeface="Avenir Roman"/>
        <a:cs typeface="Avenir Roman"/>
        <a:sym typeface="Avenir Roman"/>
      </a:defRPr>
    </a:lvl8pPr>
    <a:lvl9pPr indent="1828800" defTabSz="457200">
      <a:lnSpc>
        <a:spcPct val="125000"/>
      </a:lnSpc>
      <a:defRPr sz="1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endParaRPr lang="en-GB" sz="1200" dirty="0">
              <a:effectLst/>
              <a:latin typeface="Avenir Roman"/>
              <a:ea typeface="Avenir Roman"/>
              <a:cs typeface="Avenir Roman"/>
              <a:sym typeface="Avenir Roman"/>
            </a:endParaRPr>
          </a:p>
        </p:txBody>
      </p:sp>
      <p:sp>
        <p:nvSpPr>
          <p:cNvPr id="4" name="Slide Number Placeholder 3"/>
          <p:cNvSpPr>
            <a:spLocks noGrp="1"/>
          </p:cNvSpPr>
          <p:nvPr>
            <p:ph type="sldNum" sz="quarter" idx="10"/>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19518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10</a:t>
            </a:fld>
            <a:endParaRPr lang="en-GB" dirty="0"/>
          </a:p>
        </p:txBody>
      </p:sp>
    </p:spTree>
    <p:extLst>
      <p:ext uri="{BB962C8B-B14F-4D97-AF65-F5344CB8AC3E}">
        <p14:creationId xmlns:p14="http://schemas.microsoft.com/office/powerpoint/2010/main" val="140464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11</a:t>
            </a:fld>
            <a:endParaRPr lang="en-GB" dirty="0"/>
          </a:p>
        </p:txBody>
      </p:sp>
    </p:spTree>
    <p:extLst>
      <p:ext uri="{BB962C8B-B14F-4D97-AF65-F5344CB8AC3E}">
        <p14:creationId xmlns:p14="http://schemas.microsoft.com/office/powerpoint/2010/main" val="45746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12</a:t>
            </a:fld>
            <a:endParaRPr lang="en-GB" dirty="0"/>
          </a:p>
        </p:txBody>
      </p:sp>
    </p:spTree>
    <p:extLst>
      <p:ext uri="{BB962C8B-B14F-4D97-AF65-F5344CB8AC3E}">
        <p14:creationId xmlns:p14="http://schemas.microsoft.com/office/powerpoint/2010/main" val="126216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13</a:t>
            </a:fld>
            <a:endParaRPr lang="en-GB" dirty="0"/>
          </a:p>
        </p:txBody>
      </p:sp>
    </p:spTree>
    <p:extLst>
      <p:ext uri="{BB962C8B-B14F-4D97-AF65-F5344CB8AC3E}">
        <p14:creationId xmlns:p14="http://schemas.microsoft.com/office/powerpoint/2010/main" val="289993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some students it’s the difference between flying and failing!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14</a:t>
            </a:fld>
            <a:endParaRPr lang="en-GB" dirty="0"/>
          </a:p>
        </p:txBody>
      </p:sp>
    </p:spTree>
    <p:extLst>
      <p:ext uri="{BB962C8B-B14F-4D97-AF65-F5344CB8AC3E}">
        <p14:creationId xmlns:p14="http://schemas.microsoft.com/office/powerpoint/2010/main" val="353291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15</a:t>
            </a:fld>
            <a:endParaRPr lang="en-GB" dirty="0"/>
          </a:p>
        </p:txBody>
      </p:sp>
    </p:spTree>
    <p:extLst>
      <p:ext uri="{BB962C8B-B14F-4D97-AF65-F5344CB8AC3E}">
        <p14:creationId xmlns:p14="http://schemas.microsoft.com/office/powerpoint/2010/main" val="187427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dirty="0"/>
              <a:t>In my former context at Beaumont College:</a:t>
            </a:r>
          </a:p>
          <a:p>
            <a:pPr marL="457200" lvl="0" indent="-457200">
              <a:spcBef>
                <a:spcPct val="0"/>
              </a:spcBef>
              <a:buFont typeface="Arial" panose="020B0604020202020204" pitchFamily="34" charset="0"/>
              <a:buChar char="•"/>
              <a:defRPr/>
            </a:pPr>
            <a:r>
              <a:rPr lang="en-GB" sz="2800" dirty="0"/>
              <a:t>Caseload allocation, all students have a named technologist</a:t>
            </a:r>
          </a:p>
          <a:p>
            <a:pPr marL="457200" lvl="0" indent="-457200">
              <a:spcBef>
                <a:spcPct val="0"/>
              </a:spcBef>
              <a:buFont typeface="Arial" panose="020B0604020202020204" pitchFamily="34" charset="0"/>
              <a:buChar char="•"/>
              <a:defRPr/>
            </a:pPr>
            <a:r>
              <a:rPr lang="en-GB" sz="2800" dirty="0"/>
              <a:t>Each technologist is allocated a number of teachers/sessions to support</a:t>
            </a:r>
          </a:p>
          <a:p>
            <a:pPr marL="457200" lvl="0" indent="-457200">
              <a:spcBef>
                <a:spcPct val="0"/>
              </a:spcBef>
              <a:buFont typeface="Arial" panose="020B0604020202020204" pitchFamily="34" charset="0"/>
              <a:buChar char="•"/>
              <a:defRPr/>
            </a:pPr>
            <a:r>
              <a:rPr lang="en-GB" sz="2800" dirty="0"/>
              <a:t>Preparation of resources for SLT / Teachers, that could be student specific or subject specific</a:t>
            </a:r>
          </a:p>
          <a:p>
            <a:pPr marL="457200" lvl="0" indent="-457200">
              <a:spcBef>
                <a:spcPct val="0"/>
              </a:spcBef>
              <a:buFont typeface="Arial" panose="020B0604020202020204" pitchFamily="34" charset="0"/>
              <a:buChar char="•"/>
              <a:defRPr/>
            </a:pPr>
            <a:r>
              <a:rPr lang="en-GB" sz="2800" dirty="0"/>
              <a:t>Implementation of bespoke or customised hardware and software solutions</a:t>
            </a:r>
          </a:p>
          <a:p>
            <a:pPr marL="457200" lvl="0" indent="-457200">
              <a:spcBef>
                <a:spcPct val="0"/>
              </a:spcBef>
              <a:buFont typeface="Arial" panose="020B0604020202020204" pitchFamily="34" charset="0"/>
              <a:buChar char="•"/>
              <a:defRPr/>
            </a:pPr>
            <a:r>
              <a:rPr lang="en-GB" sz="2800" dirty="0"/>
              <a:t>Research and development in line with all of the above</a:t>
            </a:r>
          </a:p>
          <a:p>
            <a:pPr marL="457200" lvl="0" indent="-457200">
              <a:spcBef>
                <a:spcPct val="0"/>
              </a:spcBef>
              <a:buFont typeface="Arial" panose="020B0604020202020204" pitchFamily="34" charset="0"/>
              <a:buChar char="•"/>
              <a:defRPr/>
            </a:pPr>
            <a:r>
              <a:rPr lang="en-GB" sz="2800" dirty="0"/>
              <a:t>Project work</a:t>
            </a:r>
          </a:p>
          <a:p>
            <a:pPr marL="457200" lvl="0" indent="-457200">
              <a:spcBef>
                <a:spcPct val="0"/>
              </a:spcBef>
              <a:buFont typeface="Arial" panose="020B0604020202020204" pitchFamily="34" charset="0"/>
              <a:buChar char="•"/>
              <a:defRPr/>
            </a:pPr>
            <a:r>
              <a:rPr lang="en-GB" sz="2800" dirty="0"/>
              <a:t>Worked as part of the AAC/AT Community of Practice</a:t>
            </a:r>
          </a:p>
          <a:p>
            <a:pPr marL="457200" lvl="0" indent="-457200">
              <a:spcBef>
                <a:spcPct val="0"/>
              </a:spcBef>
              <a:buFont typeface="Arial" panose="020B0604020202020204" pitchFamily="34" charset="0"/>
              <a:buChar char="•"/>
              <a:defRPr/>
            </a:pPr>
            <a:endParaRPr lang="en-GB" sz="2800" dirty="0"/>
          </a:p>
          <a:p>
            <a:pPr>
              <a:spcBef>
                <a:spcPct val="0"/>
              </a:spcBef>
            </a:pPr>
            <a:r>
              <a:rPr lang="en-GB" altLang="en-US" sz="1800" dirty="0"/>
              <a:t>The title ‘assistive technologist’ (AT) has a number of different interpretations:</a:t>
            </a:r>
          </a:p>
          <a:p>
            <a:pPr marL="106362" lvl="0" indent="-285750">
              <a:spcBef>
                <a:spcPct val="0"/>
              </a:spcBef>
              <a:buFont typeface="Arial" panose="020B0604020202020204" pitchFamily="34" charset="0"/>
              <a:buChar char="•"/>
            </a:pPr>
            <a:r>
              <a:rPr lang="en-GB" altLang="en-US" sz="1800" dirty="0"/>
              <a:t>One is Clinical, and refers to ‘clinical rehab engineers’</a:t>
            </a:r>
          </a:p>
          <a:p>
            <a:pPr marL="106362" lvl="0" indent="-285750">
              <a:spcBef>
                <a:spcPct val="0"/>
              </a:spcBef>
              <a:buFont typeface="Arial" panose="020B0604020202020204" pitchFamily="34" charset="0"/>
              <a:buChar char="•"/>
            </a:pPr>
            <a:r>
              <a:rPr lang="en-GB" altLang="en-US" sz="1800" dirty="0"/>
              <a:t>This is common in the NHS</a:t>
            </a:r>
          </a:p>
          <a:p>
            <a:pPr marL="106362" lvl="0" indent="-285750">
              <a:spcBef>
                <a:spcPct val="0"/>
              </a:spcBef>
              <a:buFont typeface="Arial" panose="020B0604020202020204" pitchFamily="34" charset="0"/>
              <a:buChar char="•"/>
            </a:pPr>
            <a:r>
              <a:rPr lang="en-GB" altLang="en-US" sz="1800" dirty="0"/>
              <a:t>Beaumont College and the DART project uses a somewhat different definition:</a:t>
            </a:r>
          </a:p>
          <a:p>
            <a:pPr marL="106362" lvl="0" indent="-285750">
              <a:spcBef>
                <a:spcPct val="0"/>
              </a:spcBef>
              <a:buFont typeface="Arial" panose="020B0604020202020204" pitchFamily="34" charset="0"/>
              <a:buChar char="•"/>
            </a:pPr>
            <a:r>
              <a:rPr lang="en-GB" altLang="en-US" sz="1800" dirty="0"/>
              <a:t>If anyone wants the sample job description, person spec and role profile please contact me</a:t>
            </a:r>
          </a:p>
          <a:p>
            <a:pPr marL="106362" lvl="0" indent="-285750">
              <a:spcBef>
                <a:spcPct val="0"/>
              </a:spcBef>
              <a:buFont typeface="Arial" panose="020B0604020202020204" pitchFamily="34" charset="0"/>
              <a:buChar char="•"/>
            </a:pPr>
            <a:r>
              <a:rPr lang="en-GB" altLang="en-US" sz="1800" dirty="0"/>
              <a:t>This job is more education focussed, and as such the post holders:</a:t>
            </a:r>
          </a:p>
          <a:p>
            <a:pPr marL="563562" lvl="1" indent="-285750">
              <a:spcBef>
                <a:spcPct val="0"/>
              </a:spcBef>
              <a:buFont typeface="Arial" panose="020B0604020202020204" pitchFamily="34" charset="0"/>
              <a:buChar char="•"/>
            </a:pPr>
            <a:r>
              <a:rPr lang="en-GB" altLang="en-US" sz="1800" dirty="0"/>
              <a:t>Ideally should have a teaching qualification, minimum 7307/7407/PTTLS or equivalent, and preferably a PGCE/cert ed</a:t>
            </a:r>
          </a:p>
          <a:p>
            <a:pPr marL="563562" lvl="1" indent="-285750">
              <a:spcBef>
                <a:spcPct val="0"/>
              </a:spcBef>
              <a:buFont typeface="Arial" panose="020B0604020202020204" pitchFamily="34" charset="0"/>
              <a:buChar char="•"/>
            </a:pPr>
            <a:r>
              <a:rPr lang="en-GB" altLang="en-US" sz="1800" dirty="0"/>
              <a:t>Be educated to degree level in an IT related subject or have equivalent skills and knowledge gained from a suitable setting</a:t>
            </a:r>
          </a:p>
          <a:p>
            <a:pPr marL="563562" lvl="1" indent="-285750">
              <a:spcBef>
                <a:spcPct val="0"/>
              </a:spcBef>
              <a:buFont typeface="Arial" panose="020B0604020202020204" pitchFamily="34" charset="0"/>
              <a:buChar char="•"/>
            </a:pPr>
            <a:r>
              <a:rPr lang="en-GB" altLang="en-US" sz="1800" dirty="0"/>
              <a:t>We want ‘people’ people who are technically literate</a:t>
            </a:r>
          </a:p>
          <a:p>
            <a:pPr>
              <a:spcBef>
                <a:spcPct val="0"/>
              </a:spcBef>
              <a:defRPr/>
            </a:pPr>
            <a:endParaRPr lang="en-GB" dirty="0"/>
          </a:p>
          <a:p>
            <a:pPr>
              <a:spcBef>
                <a:spcPct val="0"/>
              </a:spcBef>
              <a:defRPr/>
            </a:pPr>
            <a:r>
              <a:rPr lang="en-GB" dirty="0"/>
              <a:t>This post is intended to be occupied by a flexible, adaptable individual who knows enough about each discipline to know when to make reference to the required professionals in order to deliver a trans-disciplinary approach with the assistive technologist acting as the 'primary integrator' of the solution that is developed for an individual. The assistive technologist is also responsible for teaching and or supporting the individual to use the solution.</a:t>
            </a:r>
          </a:p>
          <a:p>
            <a:pPr>
              <a:spcBef>
                <a:spcPct val="0"/>
              </a:spcBef>
              <a:defRPr/>
            </a:pPr>
            <a:r>
              <a:rPr lang="en-GB" dirty="0"/>
              <a:t>This approach can also result in cost savings as much of the technology that will be used is based on off the shelf equipment such as low cost tablet PC computers and computers derived from 'netbook' technology, using detailed case studies we aim to enable other institutions to replicate the solutions we put in place - at a much lower cost that commercially available 'disability' badged products. We will of course need to make use of some specialist hardware and software, but the overall cost of the solutions will be less than could otherwise be 'purchased'.</a:t>
            </a:r>
          </a:p>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16</a:t>
            </a:fld>
            <a:endParaRPr lang="en-GB" dirty="0"/>
          </a:p>
        </p:txBody>
      </p:sp>
    </p:spTree>
    <p:extLst>
      <p:ext uri="{BB962C8B-B14F-4D97-AF65-F5344CB8AC3E}">
        <p14:creationId xmlns:p14="http://schemas.microsoft.com/office/powerpoint/2010/main" val="179974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17</a:t>
            </a:fld>
            <a:endParaRPr lang="en-GB" dirty="0"/>
          </a:p>
        </p:txBody>
      </p:sp>
    </p:spTree>
    <p:extLst>
      <p:ext uri="{BB962C8B-B14F-4D97-AF65-F5344CB8AC3E}">
        <p14:creationId xmlns:p14="http://schemas.microsoft.com/office/powerpoint/2010/main" val="346217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18</a:t>
            </a:fld>
            <a:endParaRPr lang="en-GB" dirty="0"/>
          </a:p>
        </p:txBody>
      </p:sp>
    </p:spTree>
    <p:extLst>
      <p:ext uri="{BB962C8B-B14F-4D97-AF65-F5344CB8AC3E}">
        <p14:creationId xmlns:p14="http://schemas.microsoft.com/office/powerpoint/2010/main" val="427916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19</a:t>
            </a:fld>
            <a:endParaRPr lang="en-GB" dirty="0"/>
          </a:p>
        </p:txBody>
      </p:sp>
    </p:spTree>
    <p:extLst>
      <p:ext uri="{BB962C8B-B14F-4D97-AF65-F5344CB8AC3E}">
        <p14:creationId xmlns:p14="http://schemas.microsoft.com/office/powerpoint/2010/main" val="313872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a:t>
            </a:fld>
            <a:endParaRPr lang="en-GB" dirty="0"/>
          </a:p>
        </p:txBody>
      </p:sp>
    </p:spTree>
    <p:extLst>
      <p:ext uri="{BB962C8B-B14F-4D97-AF65-F5344CB8AC3E}">
        <p14:creationId xmlns:p14="http://schemas.microsoft.com/office/powerpoint/2010/main" val="77056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4551" dirty="0"/>
              <a:t>Intended learning outcomes</a:t>
            </a:r>
          </a:p>
          <a:p>
            <a:pPr lvl="0"/>
            <a:r>
              <a:rPr lang="en-GB" sz="3413" dirty="0"/>
              <a:t>Knowledge</a:t>
            </a:r>
          </a:p>
          <a:p>
            <a:pPr lvl="1"/>
            <a:r>
              <a:rPr lang="en-GB" dirty="0"/>
              <a:t>To critically reflect on different models of disability in order to inform learner-centred assistive technology provision.</a:t>
            </a:r>
          </a:p>
          <a:p>
            <a:pPr lvl="1"/>
            <a:r>
              <a:rPr lang="en-GB" dirty="0"/>
              <a:t>To critically evaluate assistive technology hardware, software and other systems (e.g. mounting accessories) in order to contextualise their appropriate use. </a:t>
            </a:r>
          </a:p>
          <a:p>
            <a:pPr lvl="0"/>
            <a:r>
              <a:rPr lang="en-GB" sz="3413" dirty="0"/>
              <a:t>Subject-specific practical and intellectual skills and attributes</a:t>
            </a:r>
          </a:p>
          <a:p>
            <a:pPr lvl="1"/>
            <a:r>
              <a:rPr lang="en-GB" dirty="0"/>
              <a:t>To research and critically evaluate specific assistive technologies that are appropriate for consideration to enable a person with disabilities to access computing, communication or their environment.</a:t>
            </a:r>
          </a:p>
          <a:p>
            <a:pPr lvl="1"/>
            <a:r>
              <a:rPr lang="en-GB" dirty="0"/>
              <a:t>To consider the contemporary regulatory, legal, ethical, professional and social issues associated with the provision of assistive technology.  </a:t>
            </a:r>
          </a:p>
          <a:p>
            <a:pPr lvl="0"/>
            <a:r>
              <a:rPr lang="en-GB" sz="3413" dirty="0"/>
              <a:t>Transferrable, employability and enterprise skills and attributes</a:t>
            </a:r>
          </a:p>
          <a:p>
            <a:pPr lvl="1"/>
            <a:r>
              <a:rPr lang="en-GB" dirty="0"/>
              <a:t>To develop and apply problem-solving, communication, teamworking, time-management, self-assessment and independent study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20</a:t>
            </a:fld>
            <a:endParaRPr lang="en-GB" dirty="0"/>
          </a:p>
        </p:txBody>
      </p:sp>
    </p:spTree>
    <p:extLst>
      <p:ext uri="{BB962C8B-B14F-4D97-AF65-F5344CB8AC3E}">
        <p14:creationId xmlns:p14="http://schemas.microsoft.com/office/powerpoint/2010/main" val="117159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21</a:t>
            </a:fld>
            <a:endParaRPr lang="en-GB" dirty="0"/>
          </a:p>
        </p:txBody>
      </p:sp>
    </p:spTree>
    <p:extLst>
      <p:ext uri="{BB962C8B-B14F-4D97-AF65-F5344CB8AC3E}">
        <p14:creationId xmlns:p14="http://schemas.microsoft.com/office/powerpoint/2010/main" val="892158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22</a:t>
            </a:fld>
            <a:endParaRPr lang="en-GB" dirty="0"/>
          </a:p>
        </p:txBody>
      </p:sp>
    </p:spTree>
    <p:extLst>
      <p:ext uri="{BB962C8B-B14F-4D97-AF65-F5344CB8AC3E}">
        <p14:creationId xmlns:p14="http://schemas.microsoft.com/office/powerpoint/2010/main" val="943881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4551" dirty="0"/>
              <a:t>Intended learning outcomes:</a:t>
            </a:r>
          </a:p>
          <a:p>
            <a:pPr lvl="0"/>
            <a:r>
              <a:rPr lang="en-GB" sz="3413" dirty="0"/>
              <a:t>Knowledge</a:t>
            </a:r>
          </a:p>
          <a:p>
            <a:pPr lvl="1"/>
            <a:r>
              <a:rPr lang="en-GB" dirty="0"/>
              <a:t>To critically evaluate different assistive technology assessment models.</a:t>
            </a:r>
          </a:p>
          <a:p>
            <a:pPr lvl="1"/>
            <a:r>
              <a:rPr lang="en-GB" dirty="0"/>
              <a:t>To apply in context the various stages of the assessment process including:</a:t>
            </a:r>
          </a:p>
          <a:p>
            <a:pPr lvl="2"/>
            <a:r>
              <a:rPr lang="en-GB" dirty="0"/>
              <a:t>Pre-entry assessment</a:t>
            </a:r>
          </a:p>
          <a:p>
            <a:pPr lvl="2"/>
            <a:r>
              <a:rPr lang="en-GB" dirty="0"/>
              <a:t>Initial assessment</a:t>
            </a:r>
          </a:p>
          <a:p>
            <a:pPr lvl="2"/>
            <a:r>
              <a:rPr lang="en-GB" dirty="0"/>
              <a:t>Provisioning of equipment, software and systems </a:t>
            </a:r>
          </a:p>
          <a:p>
            <a:pPr lvl="2"/>
            <a:r>
              <a:rPr lang="en-GB" dirty="0"/>
              <a:t>Ongoing review and re-assessment</a:t>
            </a:r>
          </a:p>
          <a:p>
            <a:pPr lvl="2"/>
            <a:r>
              <a:rPr lang="en-GB" dirty="0"/>
              <a:t>Training and other support for the individual user and those who support them</a:t>
            </a:r>
          </a:p>
          <a:p>
            <a:pPr lvl="1"/>
            <a:r>
              <a:rPr lang="en-GB" dirty="0"/>
              <a:t>To critically reflect on the interaction between professional groups, and the management of responsibility and cooperation between disciplines in order to dynamically determine the appropriate 	professional that is to take the lead role in a given situation.</a:t>
            </a:r>
          </a:p>
          <a:p>
            <a:pPr lvl="0"/>
            <a:r>
              <a:rPr lang="en-GB" sz="3413" dirty="0"/>
              <a:t>Subject-specific practical and intellectual skills and attributes</a:t>
            </a:r>
          </a:p>
          <a:p>
            <a:pPr lvl="1"/>
            <a:r>
              <a:rPr lang="en-GB" dirty="0"/>
              <a:t>To think creatively and to critically evaluate the selection of appropriate assistive technologies in order to provide a high-quality needs-based assessment.</a:t>
            </a:r>
          </a:p>
          <a:p>
            <a:pPr lvl="1"/>
            <a:r>
              <a:rPr lang="en-GB" dirty="0"/>
              <a:t>To assemble an ‘assessment kit’ of equipment that is: </a:t>
            </a:r>
          </a:p>
          <a:p>
            <a:pPr lvl="1"/>
            <a:r>
              <a:rPr lang="en-GB" dirty="0"/>
              <a:t>a) appropriate to the working context / can address the needs of the target group of users; and b) will enable a high-quality needs-based, learner-centred assessment to be carried out.</a:t>
            </a:r>
          </a:p>
          <a:p>
            <a:pPr lvl="1"/>
            <a:r>
              <a:rPr lang="en-GB" dirty="0"/>
              <a:t>To consider the contemporary regulatory, legal, ethical, professional and social issues associated with the provision of assistive technology.  </a:t>
            </a:r>
          </a:p>
          <a:p>
            <a:pPr lvl="0"/>
            <a:r>
              <a:rPr lang="en-GB" sz="3413" dirty="0"/>
              <a:t>Transferrable, employability and enterprise skills and attributes</a:t>
            </a:r>
          </a:p>
          <a:p>
            <a:pPr lvl="1"/>
            <a:r>
              <a:rPr lang="en-GB" dirty="0"/>
              <a:t>To undertake, document and professionally justify equipment and software selection in a given context.</a:t>
            </a:r>
          </a:p>
          <a:p>
            <a:pPr lvl="1"/>
            <a:r>
              <a:rPr lang="en-GB" dirty="0"/>
              <a:t>To develop and apply problem-solving, communication, teamworking, time-management, self-assessment and independent study skills.</a:t>
            </a:r>
          </a:p>
          <a:p>
            <a:pPr lvl="1"/>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23</a:t>
            </a:fld>
            <a:endParaRPr lang="en-GB" dirty="0"/>
          </a:p>
        </p:txBody>
      </p:sp>
    </p:spTree>
    <p:extLst>
      <p:ext uri="{BB962C8B-B14F-4D97-AF65-F5344CB8AC3E}">
        <p14:creationId xmlns:p14="http://schemas.microsoft.com/office/powerpoint/2010/main" val="2677773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24</a:t>
            </a:fld>
            <a:endParaRPr lang="en-GB" dirty="0"/>
          </a:p>
        </p:txBody>
      </p:sp>
    </p:spTree>
    <p:extLst>
      <p:ext uri="{BB962C8B-B14F-4D97-AF65-F5344CB8AC3E}">
        <p14:creationId xmlns:p14="http://schemas.microsoft.com/office/powerpoint/2010/main" val="366100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25</a:t>
            </a:fld>
            <a:endParaRPr lang="en-GB" dirty="0"/>
          </a:p>
        </p:txBody>
      </p:sp>
    </p:spTree>
    <p:extLst>
      <p:ext uri="{BB962C8B-B14F-4D97-AF65-F5344CB8AC3E}">
        <p14:creationId xmlns:p14="http://schemas.microsoft.com/office/powerpoint/2010/main" val="1594109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4551" dirty="0"/>
              <a:t>Intended learning outcomes:</a:t>
            </a:r>
          </a:p>
          <a:p>
            <a:pPr lvl="0"/>
            <a:r>
              <a:rPr lang="en-GB" sz="3413" dirty="0"/>
              <a:t>Knowledge</a:t>
            </a:r>
          </a:p>
          <a:p>
            <a:pPr lvl="1"/>
            <a:r>
              <a:rPr lang="en-GB" dirty="0"/>
              <a:t>To critically reflect on the inclusion of AT within taught compulsory education and within lifelong learning scenarios.</a:t>
            </a:r>
          </a:p>
          <a:p>
            <a:pPr lvl="1"/>
            <a:r>
              <a:rPr lang="en-GB" dirty="0"/>
              <a:t>To critically evaluate the potential improvements to student outcome measures through the provision of a functional ‘working medium’ that is appropriate to the subject, level and content.</a:t>
            </a:r>
          </a:p>
          <a:p>
            <a:pPr lvl="1"/>
            <a:r>
              <a:rPr lang="en-GB" dirty="0"/>
              <a:t>To compare and contrast current regulatory and funding frameworks for AT within education.</a:t>
            </a:r>
          </a:p>
          <a:p>
            <a:pPr lvl="1"/>
            <a:r>
              <a:rPr lang="en-GB" dirty="0"/>
              <a:t>To critically reflect on the integration of AT into taught and lifelong learning scenarios and to evaluate methods for social networking and access technology, taking account of safeguarding / e-safety requirements.</a:t>
            </a:r>
          </a:p>
          <a:p>
            <a:pPr lvl="0"/>
            <a:r>
              <a:rPr lang="en-GB" sz="3413" dirty="0"/>
              <a:t>Subject-specific practical and intellectual skills and attributes</a:t>
            </a:r>
          </a:p>
          <a:p>
            <a:pPr lvl="1"/>
            <a:r>
              <a:rPr lang="en-GB" dirty="0"/>
              <a:t>To embed AT within taught programmes inclusive of subject, level and context specific examples.</a:t>
            </a:r>
          </a:p>
          <a:p>
            <a:pPr lvl="1"/>
            <a:r>
              <a:rPr lang="en-GB" dirty="0"/>
              <a:t>To undertake a risk assessment for access to various technologies, inclusive of web-based technologies, demonstrating an understanding relevant decision-making guidance, safeguarding, and social media / rich web services access.</a:t>
            </a:r>
          </a:p>
          <a:p>
            <a:pPr lvl="1"/>
            <a:r>
              <a:rPr lang="en-GB" dirty="0"/>
              <a:t>To critically reflect on the interaction between professional groups, and the management of responsibility and cooperation between disciplines in order to dynamically determine the appropriate professional that is to take the lead role in a given situation.</a:t>
            </a:r>
          </a:p>
          <a:p>
            <a:pPr lvl="1"/>
            <a:r>
              <a:rPr lang="en-GB" dirty="0"/>
              <a:t>To consider the contemporary regulatory, legal, ethical, professional and social issues associated with the provision of AT. </a:t>
            </a:r>
          </a:p>
          <a:p>
            <a:pPr lvl="0"/>
            <a:r>
              <a:rPr lang="en-GB" sz="3413" dirty="0"/>
              <a:t>Transferrable, employability and enterprise skills and attributes</a:t>
            </a:r>
          </a:p>
          <a:p>
            <a:pPr lvl="1"/>
            <a:r>
              <a:rPr lang="en-GB" dirty="0"/>
              <a:t>To develop and apply problem-solving, communication, teamworking, time-management, self-assessment and independent study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26</a:t>
            </a:fld>
            <a:endParaRPr lang="en-GB" dirty="0"/>
          </a:p>
        </p:txBody>
      </p:sp>
    </p:spTree>
    <p:extLst>
      <p:ext uri="{BB962C8B-B14F-4D97-AF65-F5344CB8AC3E}">
        <p14:creationId xmlns:p14="http://schemas.microsoft.com/office/powerpoint/2010/main" val="999112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27</a:t>
            </a:fld>
            <a:endParaRPr lang="en-GB" dirty="0"/>
          </a:p>
        </p:txBody>
      </p:sp>
    </p:spTree>
    <p:extLst>
      <p:ext uri="{BB962C8B-B14F-4D97-AF65-F5344CB8AC3E}">
        <p14:creationId xmlns:p14="http://schemas.microsoft.com/office/powerpoint/2010/main" val="2938557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28</a:t>
            </a:fld>
            <a:endParaRPr lang="en-GB" dirty="0"/>
          </a:p>
        </p:txBody>
      </p:sp>
    </p:spTree>
    <p:extLst>
      <p:ext uri="{BB962C8B-B14F-4D97-AF65-F5344CB8AC3E}">
        <p14:creationId xmlns:p14="http://schemas.microsoft.com/office/powerpoint/2010/main" val="342042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4551" dirty="0"/>
              <a:t>Intended learning outcomes:</a:t>
            </a:r>
          </a:p>
          <a:p>
            <a:pPr lvl="0"/>
            <a:r>
              <a:rPr lang="en-GB" sz="3982" dirty="0"/>
              <a:t>Knowledge</a:t>
            </a:r>
          </a:p>
          <a:p>
            <a:pPr lvl="1"/>
            <a:r>
              <a:rPr lang="en-GB" sz="3413" dirty="0"/>
              <a:t>To critically evaluate the use of mainstream and specialist assistive technology within various scenarios.</a:t>
            </a:r>
          </a:p>
          <a:p>
            <a:pPr lvl="1"/>
            <a:r>
              <a:rPr lang="en-GB" sz="3413" dirty="0"/>
              <a:t>To critically reflect on situations where it is appropriate/inappropriate to make use of mainstream systems. </a:t>
            </a:r>
          </a:p>
          <a:p>
            <a:pPr lvl="0"/>
            <a:r>
              <a:rPr lang="en-GB" sz="3982" dirty="0"/>
              <a:t>Subject-specific practical and intellectual skills and attributes</a:t>
            </a:r>
          </a:p>
          <a:p>
            <a:pPr lvl="1"/>
            <a:r>
              <a:rPr lang="en-GB" sz="3413" dirty="0"/>
              <a:t>To justify the appropriate use of mainstream products or the integration of both specialist and mainstream productions into a given system or solution.</a:t>
            </a:r>
          </a:p>
          <a:p>
            <a:pPr lvl="1"/>
            <a:r>
              <a:rPr lang="en-GB" sz="3413" dirty="0"/>
              <a:t>To critically assess the user’s acceptance of a particular technology and reflect on how this impacts on the assessment or selection process and adoption. </a:t>
            </a:r>
          </a:p>
          <a:p>
            <a:pPr lvl="1"/>
            <a:r>
              <a:rPr lang="en-GB" sz="3413" dirty="0"/>
              <a:t>Undertake a risk assessment for the use of various mainstream technologies, this should include factors such as device mounting, electrical safety, and other safety critical factors.</a:t>
            </a:r>
          </a:p>
          <a:p>
            <a:pPr lvl="1"/>
            <a:r>
              <a:rPr lang="en-GB" sz="3413" dirty="0"/>
              <a:t>To critically evaluate methods to research new potential solutions and maintain skills and currency.</a:t>
            </a:r>
          </a:p>
          <a:p>
            <a:r>
              <a:rPr lang="en-GB" sz="3982" dirty="0"/>
              <a:t>Transferrable, employability and enterprise skills and attributes</a:t>
            </a:r>
          </a:p>
          <a:p>
            <a:pPr lvl="1"/>
            <a:r>
              <a:rPr lang="en-GB" sz="3413" dirty="0"/>
              <a:t>To develop and apply problem-solving, communication, teamworking, time-management, self-assessment and independent study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29</a:t>
            </a:fld>
            <a:endParaRPr lang="en-GB" dirty="0"/>
          </a:p>
        </p:txBody>
      </p:sp>
    </p:spTree>
    <p:extLst>
      <p:ext uri="{BB962C8B-B14F-4D97-AF65-F5344CB8AC3E}">
        <p14:creationId xmlns:p14="http://schemas.microsoft.com/office/powerpoint/2010/main" val="1752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a:t>
            </a:fld>
            <a:endParaRPr lang="en-GB" dirty="0"/>
          </a:p>
        </p:txBody>
      </p:sp>
    </p:spTree>
    <p:extLst>
      <p:ext uri="{BB962C8B-B14F-4D97-AF65-F5344CB8AC3E}">
        <p14:creationId xmlns:p14="http://schemas.microsoft.com/office/powerpoint/2010/main" val="1233754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30</a:t>
            </a:fld>
            <a:endParaRPr lang="en-GB" dirty="0"/>
          </a:p>
        </p:txBody>
      </p:sp>
    </p:spTree>
    <p:extLst>
      <p:ext uri="{BB962C8B-B14F-4D97-AF65-F5344CB8AC3E}">
        <p14:creationId xmlns:p14="http://schemas.microsoft.com/office/powerpoint/2010/main" val="250952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31</a:t>
            </a:fld>
            <a:endParaRPr lang="en-GB" dirty="0"/>
          </a:p>
        </p:txBody>
      </p:sp>
    </p:spTree>
    <p:extLst>
      <p:ext uri="{BB962C8B-B14F-4D97-AF65-F5344CB8AC3E}">
        <p14:creationId xmlns:p14="http://schemas.microsoft.com/office/powerpoint/2010/main" val="137908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4551" dirty="0"/>
              <a:t>Intended learning outcomes:</a:t>
            </a:r>
          </a:p>
          <a:p>
            <a:pPr lvl="0"/>
            <a:r>
              <a:rPr lang="en-GB" sz="3982" dirty="0"/>
              <a:t>Knowledge</a:t>
            </a:r>
          </a:p>
          <a:p>
            <a:pPr lvl="1"/>
            <a:r>
              <a:rPr lang="en-GB" sz="3413" dirty="0"/>
              <a:t>To critically evaluate relevant opportunities to apply for statutory funding for AT and where this does or does not apply to various individuals or contexts.</a:t>
            </a:r>
          </a:p>
          <a:p>
            <a:pPr lvl="1"/>
            <a:r>
              <a:rPr lang="en-GB" sz="3413" dirty="0"/>
              <a:t>To critically evaluate situations where it is advantageous (perhaps in terms of saving time) to make use of alternative funding routes such as equipment only referrals for AAC devices.</a:t>
            </a:r>
          </a:p>
          <a:p>
            <a:r>
              <a:rPr lang="en-GB" sz="3982" dirty="0"/>
              <a:t>Subject-specific practical and intellectual skills and attributes</a:t>
            </a:r>
          </a:p>
          <a:p>
            <a:pPr lvl="1"/>
            <a:r>
              <a:rPr lang="en-GB" sz="3413" dirty="0"/>
              <a:t>To navigate available funding system options for a given user and technology. </a:t>
            </a:r>
          </a:p>
          <a:p>
            <a:pPr lvl="1"/>
            <a:r>
              <a:rPr lang="en-GB" sz="3413" dirty="0"/>
              <a:t>To critically reflect on how and when to make a referral to another specialist that may or may not be employed locally within the same service or organisation as the Educational Assistive Technologist.</a:t>
            </a:r>
          </a:p>
          <a:p>
            <a:pPr lvl="1"/>
            <a:r>
              <a:rPr lang="en-GB" sz="3413" dirty="0"/>
              <a:t>To robustly justify an assessment decision to other stakeholders and to understand when to accept useful feedback on why a chosen AT solution should or should not be chosen in a given scenario.</a:t>
            </a:r>
          </a:p>
          <a:p>
            <a:pPr lvl="1"/>
            <a:r>
              <a:rPr lang="en-GB" sz="3413" dirty="0"/>
              <a:t>To critically reflect on interactions between professional groups, and the management of responsibility and cooperation between disciplines in order to dynamically determine the appropriate professional that is to take the lead role in a given situation. </a:t>
            </a:r>
          </a:p>
          <a:p>
            <a:pPr lvl="1"/>
            <a:r>
              <a:rPr lang="en-GB" sz="3413" dirty="0"/>
              <a:t>To consider the contemporary regulatory, legal, ethical, professional and social issues associated with the selection and provision of assistive technology. </a:t>
            </a:r>
          </a:p>
          <a:p>
            <a:r>
              <a:rPr lang="en-GB" sz="3982" dirty="0"/>
              <a:t>Transferrable, employability and enterprise skills and attributes</a:t>
            </a:r>
          </a:p>
          <a:p>
            <a:pPr lvl="1"/>
            <a:r>
              <a:rPr lang="en-GB" sz="3413" dirty="0"/>
              <a:t>To develop and apply problem-solving, communication, teamworking, time-management, self-assessment and independent study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32</a:t>
            </a:fld>
            <a:endParaRPr lang="en-GB" dirty="0"/>
          </a:p>
        </p:txBody>
      </p:sp>
    </p:spTree>
    <p:extLst>
      <p:ext uri="{BB962C8B-B14F-4D97-AF65-F5344CB8AC3E}">
        <p14:creationId xmlns:p14="http://schemas.microsoft.com/office/powerpoint/2010/main" val="2762216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33</a:t>
            </a:fld>
            <a:endParaRPr lang="en-GB" dirty="0"/>
          </a:p>
        </p:txBody>
      </p:sp>
    </p:spTree>
    <p:extLst>
      <p:ext uri="{BB962C8B-B14F-4D97-AF65-F5344CB8AC3E}">
        <p14:creationId xmlns:p14="http://schemas.microsoft.com/office/powerpoint/2010/main" val="2914723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some students it’s the difference between flying and failing!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34</a:t>
            </a:fld>
            <a:endParaRPr lang="en-GB" dirty="0"/>
          </a:p>
        </p:txBody>
      </p:sp>
    </p:spTree>
    <p:extLst>
      <p:ext uri="{BB962C8B-B14F-4D97-AF65-F5344CB8AC3E}">
        <p14:creationId xmlns:p14="http://schemas.microsoft.com/office/powerpoint/2010/main" val="1637248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35</a:t>
            </a:fld>
            <a:endParaRPr lang="en-GB" dirty="0"/>
          </a:p>
        </p:txBody>
      </p:sp>
    </p:spTree>
    <p:extLst>
      <p:ext uri="{BB962C8B-B14F-4D97-AF65-F5344CB8AC3E}">
        <p14:creationId xmlns:p14="http://schemas.microsoft.com/office/powerpoint/2010/main" val="438462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22F17-21A6-4604-9E74-52A16EE8993F}" type="slidenum">
              <a:rPr lang="en-GB" smtClean="0"/>
              <a:t>36</a:t>
            </a:fld>
            <a:endParaRPr lang="en-GB" dirty="0"/>
          </a:p>
        </p:txBody>
      </p:sp>
    </p:spTree>
    <p:extLst>
      <p:ext uri="{BB962C8B-B14F-4D97-AF65-F5344CB8AC3E}">
        <p14:creationId xmlns:p14="http://schemas.microsoft.com/office/powerpoint/2010/main" val="226867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22F17-21A6-4604-9E74-52A16EE8993F}" type="slidenum">
              <a:rPr lang="en-GB" smtClean="0"/>
              <a:t>4</a:t>
            </a:fld>
            <a:endParaRPr lang="en-GB" dirty="0"/>
          </a:p>
        </p:txBody>
      </p:sp>
    </p:spTree>
    <p:extLst>
      <p:ext uri="{BB962C8B-B14F-4D97-AF65-F5344CB8AC3E}">
        <p14:creationId xmlns:p14="http://schemas.microsoft.com/office/powerpoint/2010/main" val="364443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22F17-21A6-4604-9E74-52A16EE8993F}" type="slidenum">
              <a:rPr lang="en-GB" smtClean="0"/>
              <a:t>5</a:t>
            </a:fld>
            <a:endParaRPr lang="en-GB" dirty="0"/>
          </a:p>
        </p:txBody>
      </p:sp>
    </p:spTree>
    <p:extLst>
      <p:ext uri="{BB962C8B-B14F-4D97-AF65-F5344CB8AC3E}">
        <p14:creationId xmlns:p14="http://schemas.microsoft.com/office/powerpoint/2010/main" val="380238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6</a:t>
            </a:fld>
            <a:endParaRPr lang="en-GB" dirty="0"/>
          </a:p>
        </p:txBody>
      </p:sp>
    </p:spTree>
    <p:extLst>
      <p:ext uri="{BB962C8B-B14F-4D97-AF65-F5344CB8AC3E}">
        <p14:creationId xmlns:p14="http://schemas.microsoft.com/office/powerpoint/2010/main" val="118875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7</a:t>
            </a:fld>
            <a:endParaRPr lang="en-GB" dirty="0"/>
          </a:p>
        </p:txBody>
      </p:sp>
    </p:spTree>
    <p:extLst>
      <p:ext uri="{BB962C8B-B14F-4D97-AF65-F5344CB8AC3E}">
        <p14:creationId xmlns:p14="http://schemas.microsoft.com/office/powerpoint/2010/main" val="293761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8</a:t>
            </a:fld>
            <a:endParaRPr lang="en-GB" dirty="0"/>
          </a:p>
        </p:txBody>
      </p:sp>
    </p:spTree>
    <p:extLst>
      <p:ext uri="{BB962C8B-B14F-4D97-AF65-F5344CB8AC3E}">
        <p14:creationId xmlns:p14="http://schemas.microsoft.com/office/powerpoint/2010/main" val="168036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22F17-21A6-4604-9E74-52A16EE8993F}" type="slidenum">
              <a:rPr lang="en-GB" smtClean="0"/>
              <a:t>9</a:t>
            </a:fld>
            <a:endParaRPr lang="en-GB" dirty="0"/>
          </a:p>
        </p:txBody>
      </p:sp>
    </p:spTree>
    <p:extLst>
      <p:ext uri="{BB962C8B-B14F-4D97-AF65-F5344CB8AC3E}">
        <p14:creationId xmlns:p14="http://schemas.microsoft.com/office/powerpoint/2010/main" val="264174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aac.dundee.ac.uk/msceduat/"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www.jisc.ac.uk/"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7"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5" name="Group 4"/>
          <p:cNvGrpSpPr>
            <a:grpSpLocks noChangeAspect="1"/>
          </p:cNvGrpSpPr>
          <p:nvPr userDrawn="1"/>
        </p:nvGrpSpPr>
        <p:grpSpPr bwMode="auto">
          <a:xfrm>
            <a:off x="4710544" y="3324193"/>
            <a:ext cx="1608073" cy="632026"/>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Tree>
    <p:extLst>
      <p:ext uri="{BB962C8B-B14F-4D97-AF65-F5344CB8AC3E}">
        <p14:creationId xmlns:p14="http://schemas.microsoft.com/office/powerpoint/2010/main" val="25331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0" name="Group 4"/>
          <p:cNvGrpSpPr>
            <a:grpSpLocks noChangeAspect="1"/>
          </p:cNvGrpSpPr>
          <p:nvPr userDrawn="1"/>
        </p:nvGrpSpPr>
        <p:grpSpPr bwMode="auto">
          <a:xfrm>
            <a:off x="4710545" y="3322295"/>
            <a:ext cx="3359677" cy="105438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5" name="Slide Number Placeholder 5">
            <a:extLst>
              <a:ext uri="{FF2B5EF4-FFF2-40B4-BE49-F238E27FC236}">
                <a16:creationId xmlns:a16="http://schemas.microsoft.com/office/drawing/2014/main" id="{4DD74CE9-9160-4CCE-92D3-1D45E9366C4E}"/>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7" name="TextBox 16">
            <a:extLst>
              <a:ext uri="{FF2B5EF4-FFF2-40B4-BE49-F238E27FC236}">
                <a16:creationId xmlns:a16="http://schemas.microsoft.com/office/drawing/2014/main" id="{E9E7E04F-B1B1-48CE-9BEF-E58A9BF722A2}"/>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40240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6"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1" name="Group 30"/>
          <p:cNvGrpSpPr/>
          <p:nvPr userDrawn="1"/>
        </p:nvGrpSpPr>
        <p:grpSpPr>
          <a:xfrm>
            <a:off x="4710545" y="3322295"/>
            <a:ext cx="4043804" cy="690871"/>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Tree>
    <p:extLst>
      <p:ext uri="{BB962C8B-B14F-4D97-AF65-F5344CB8AC3E}">
        <p14:creationId xmlns:p14="http://schemas.microsoft.com/office/powerpoint/2010/main" val="179819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2" name="Title 1"/>
          <p:cNvSpPr>
            <a:spLocks noGrp="1"/>
          </p:cNvSpPr>
          <p:nvPr>
            <p:ph type="ctrTitle"/>
          </p:nvPr>
        </p:nvSpPr>
        <p:spPr>
          <a:xfrm>
            <a:off x="5223359" y="3767372"/>
            <a:ext cx="6836006" cy="3888033"/>
          </a:xfrm>
        </p:spPr>
        <p:txBody>
          <a:bodyPr tIns="0" bIns="0" anchor="t" anchorCtr="0">
            <a:normAutofit/>
          </a:bodyPr>
          <a:lstStyle>
            <a:lvl1pPr algn="l">
              <a:defRPr sz="3982"/>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734554" y="2266809"/>
            <a:ext cx="16605710" cy="666496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Drag picture to placeholder or click icon to add</a:t>
            </a:r>
            <a:endParaRPr lang="en-GB"/>
          </a:p>
        </p:txBody>
      </p:sp>
      <p:sp>
        <p:nvSpPr>
          <p:cNvPr id="8"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spTree>
    <p:extLst>
      <p:ext uri="{BB962C8B-B14F-4D97-AF65-F5344CB8AC3E}">
        <p14:creationId xmlns:p14="http://schemas.microsoft.com/office/powerpoint/2010/main" val="1535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734554" y="2266811"/>
            <a:ext cx="15871158" cy="6664959"/>
          </a:xfrm>
        </p:spPr>
        <p:txBody>
          <a:bodyPr/>
          <a:lstStyle>
            <a:lvl1pPr>
              <a:lnSpc>
                <a:spcPct val="100000"/>
              </a:lnSpc>
              <a:spcBef>
                <a:spcPts val="853"/>
              </a:spcBef>
              <a:spcAft>
                <a:spcPts val="569"/>
              </a:spcAft>
              <a:defRPr/>
            </a:lvl1pPr>
            <a:lvl2pPr>
              <a:lnSpc>
                <a:spcPct val="100000"/>
              </a:lnSpc>
              <a:spcBef>
                <a:spcPts val="853"/>
              </a:spcBef>
              <a:spcAft>
                <a:spcPts val="569"/>
              </a:spcAft>
              <a:defRPr/>
            </a:lvl2pPr>
            <a:lvl3pPr>
              <a:lnSpc>
                <a:spcPct val="100000"/>
              </a:lnSpc>
              <a:spcBef>
                <a:spcPts val="853"/>
              </a:spcBef>
              <a:spcAft>
                <a:spcPts val="569"/>
              </a:spcAft>
              <a:defRPr/>
            </a:lvl3pPr>
            <a:lvl4pPr>
              <a:lnSpc>
                <a:spcPct val="100000"/>
              </a:lnSpc>
              <a:spcBef>
                <a:spcPts val="853"/>
              </a:spcBef>
              <a:spcAft>
                <a:spcPts val="569"/>
              </a:spcAft>
              <a:defRPr/>
            </a:lvl4pPr>
            <a:lvl5pPr>
              <a:lnSpc>
                <a:spcPct val="100000"/>
              </a:lnSpc>
              <a:spcBef>
                <a:spcPts val="853"/>
              </a:spcBef>
              <a:spcAft>
                <a:spcPts val="56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6459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734554" y="2266811"/>
            <a:ext cx="7572957" cy="655433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9032753" y="2266811"/>
            <a:ext cx="7572957" cy="655433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8A3F573C-7D48-4ED9-90C8-87A6D87CAB9C}"/>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208402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734554" y="2266811"/>
            <a:ext cx="7572957" cy="655433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10" name="Content Placeholder 9"/>
          <p:cNvSpPr>
            <a:spLocks noGrp="1"/>
          </p:cNvSpPr>
          <p:nvPr>
            <p:ph sz="quarter" idx="13"/>
          </p:nvPr>
        </p:nvSpPr>
        <p:spPr>
          <a:xfrm>
            <a:off x="9031388" y="2266811"/>
            <a:ext cx="7574323" cy="3559852"/>
          </a:xfrm>
        </p:spPr>
        <p:txBody>
          <a:bodyPr/>
          <a:lstStyle/>
          <a:p>
            <a:pPr lvl="0"/>
            <a:r>
              <a:rPr lang="en-US"/>
              <a:t>Click to edit Master text styles</a:t>
            </a:r>
          </a:p>
        </p:txBody>
      </p:sp>
      <p:sp>
        <p:nvSpPr>
          <p:cNvPr id="11" name="Content Placeholder 9"/>
          <p:cNvSpPr>
            <a:spLocks noGrp="1"/>
          </p:cNvSpPr>
          <p:nvPr>
            <p:ph sz="quarter" idx="14"/>
          </p:nvPr>
        </p:nvSpPr>
        <p:spPr>
          <a:xfrm>
            <a:off x="9031389" y="6180752"/>
            <a:ext cx="3531804" cy="2640388"/>
          </a:xfrm>
        </p:spPr>
        <p:txBody>
          <a:bodyPr/>
          <a:lstStyle/>
          <a:p>
            <a:pPr lvl="0"/>
            <a:r>
              <a:rPr lang="en-US"/>
              <a:t>Click to edit Master text styles</a:t>
            </a:r>
          </a:p>
        </p:txBody>
      </p:sp>
      <p:sp>
        <p:nvSpPr>
          <p:cNvPr id="13" name="Content Placeholder 9"/>
          <p:cNvSpPr>
            <a:spLocks noGrp="1"/>
          </p:cNvSpPr>
          <p:nvPr>
            <p:ph sz="quarter" idx="15"/>
          </p:nvPr>
        </p:nvSpPr>
        <p:spPr>
          <a:xfrm>
            <a:off x="13073906" y="6180752"/>
            <a:ext cx="3531804" cy="2640388"/>
          </a:xfrm>
        </p:spPr>
        <p:txBody>
          <a:bodyPr/>
          <a:lstStyle/>
          <a:p>
            <a:pPr lvl="0"/>
            <a:r>
              <a:rPr lang="en-US"/>
              <a:t>Click to edit Master text styles</a:t>
            </a:r>
          </a:p>
        </p:txBody>
      </p:sp>
      <p:sp>
        <p:nvSpPr>
          <p:cNvPr id="8" name="Slide Number Placeholder 5">
            <a:extLst>
              <a:ext uri="{FF2B5EF4-FFF2-40B4-BE49-F238E27FC236}">
                <a16:creationId xmlns:a16="http://schemas.microsoft.com/office/drawing/2014/main" id="{441D8B87-A6CC-45AB-B3CE-0F1CF44FEFCE}"/>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38368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10" name="Content Placeholder 9"/>
          <p:cNvSpPr>
            <a:spLocks noGrp="1"/>
          </p:cNvSpPr>
          <p:nvPr>
            <p:ph sz="quarter" idx="13"/>
          </p:nvPr>
        </p:nvSpPr>
        <p:spPr>
          <a:xfrm>
            <a:off x="734554" y="2266811"/>
            <a:ext cx="7574323" cy="3559852"/>
          </a:xfrm>
        </p:spPr>
        <p:txBody>
          <a:bodyPr/>
          <a:lstStyle/>
          <a:p>
            <a:pPr lvl="0"/>
            <a:r>
              <a:rPr lang="en-US"/>
              <a:t>Click to edit Master text styles</a:t>
            </a:r>
          </a:p>
        </p:txBody>
      </p:sp>
      <p:sp>
        <p:nvSpPr>
          <p:cNvPr id="11" name="Content Placeholder 9"/>
          <p:cNvSpPr>
            <a:spLocks noGrp="1"/>
          </p:cNvSpPr>
          <p:nvPr>
            <p:ph sz="quarter" idx="14"/>
          </p:nvPr>
        </p:nvSpPr>
        <p:spPr>
          <a:xfrm>
            <a:off x="734555" y="6180752"/>
            <a:ext cx="3531804" cy="2640388"/>
          </a:xfrm>
        </p:spPr>
        <p:txBody>
          <a:bodyPr/>
          <a:lstStyle/>
          <a:p>
            <a:pPr lvl="0"/>
            <a:r>
              <a:rPr lang="en-US"/>
              <a:t>Click to edit Master text styles</a:t>
            </a:r>
          </a:p>
        </p:txBody>
      </p:sp>
      <p:sp>
        <p:nvSpPr>
          <p:cNvPr id="13" name="Content Placeholder 9"/>
          <p:cNvSpPr>
            <a:spLocks noGrp="1"/>
          </p:cNvSpPr>
          <p:nvPr>
            <p:ph sz="quarter" idx="15"/>
          </p:nvPr>
        </p:nvSpPr>
        <p:spPr>
          <a:xfrm>
            <a:off x="4777072" y="6180752"/>
            <a:ext cx="3531804" cy="2640388"/>
          </a:xfrm>
        </p:spPr>
        <p:txBody>
          <a:bodyPr/>
          <a:lstStyle/>
          <a:p>
            <a:pPr lvl="0"/>
            <a:r>
              <a:rPr lang="en-US"/>
              <a:t>Click to edit Master text styles</a:t>
            </a:r>
          </a:p>
        </p:txBody>
      </p:sp>
      <p:sp>
        <p:nvSpPr>
          <p:cNvPr id="9" name="Content Placeholder 3"/>
          <p:cNvSpPr>
            <a:spLocks noGrp="1"/>
          </p:cNvSpPr>
          <p:nvPr>
            <p:ph sz="half" idx="2" hasCustomPrompt="1"/>
          </p:nvPr>
        </p:nvSpPr>
        <p:spPr>
          <a:xfrm>
            <a:off x="9032753" y="2266811"/>
            <a:ext cx="7572957" cy="655433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14C3419-8EFC-4255-B798-1627AF1FC330}"/>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35395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10" name="Content Placeholder 9"/>
          <p:cNvSpPr>
            <a:spLocks noGrp="1"/>
          </p:cNvSpPr>
          <p:nvPr>
            <p:ph sz="quarter" idx="13"/>
          </p:nvPr>
        </p:nvSpPr>
        <p:spPr>
          <a:xfrm>
            <a:off x="734554" y="2266811"/>
            <a:ext cx="7574323" cy="3559852"/>
          </a:xfrm>
        </p:spPr>
        <p:txBody>
          <a:bodyPr/>
          <a:lstStyle/>
          <a:p>
            <a:pPr lvl="0"/>
            <a:r>
              <a:rPr lang="en-US"/>
              <a:t>Click to edit Master text styles</a:t>
            </a:r>
          </a:p>
        </p:txBody>
      </p:sp>
      <p:sp>
        <p:nvSpPr>
          <p:cNvPr id="11" name="Content Placeholder 9"/>
          <p:cNvSpPr>
            <a:spLocks noGrp="1"/>
          </p:cNvSpPr>
          <p:nvPr>
            <p:ph sz="quarter" idx="14"/>
          </p:nvPr>
        </p:nvSpPr>
        <p:spPr>
          <a:xfrm>
            <a:off x="734555" y="6180752"/>
            <a:ext cx="3531804" cy="2640388"/>
          </a:xfrm>
        </p:spPr>
        <p:txBody>
          <a:bodyPr/>
          <a:lstStyle/>
          <a:p>
            <a:pPr lvl="0"/>
            <a:r>
              <a:rPr lang="en-US"/>
              <a:t>Click to edit Master text styles</a:t>
            </a:r>
          </a:p>
        </p:txBody>
      </p:sp>
      <p:sp>
        <p:nvSpPr>
          <p:cNvPr id="13" name="Content Placeholder 9"/>
          <p:cNvSpPr>
            <a:spLocks noGrp="1"/>
          </p:cNvSpPr>
          <p:nvPr>
            <p:ph sz="quarter" idx="15"/>
          </p:nvPr>
        </p:nvSpPr>
        <p:spPr>
          <a:xfrm>
            <a:off x="4777072" y="6180752"/>
            <a:ext cx="3531804" cy="2640388"/>
          </a:xfrm>
        </p:spPr>
        <p:txBody>
          <a:bodyPr/>
          <a:lstStyle/>
          <a:p>
            <a:pPr lvl="0"/>
            <a:r>
              <a:rPr lang="en-US"/>
              <a:t>Click to edit Master text styles</a:t>
            </a:r>
          </a:p>
        </p:txBody>
      </p:sp>
      <p:sp>
        <p:nvSpPr>
          <p:cNvPr id="12" name="Content Placeholder 9"/>
          <p:cNvSpPr>
            <a:spLocks noGrp="1"/>
          </p:cNvSpPr>
          <p:nvPr>
            <p:ph sz="quarter" idx="16"/>
          </p:nvPr>
        </p:nvSpPr>
        <p:spPr>
          <a:xfrm>
            <a:off x="9031388" y="5373008"/>
            <a:ext cx="7574323" cy="3448132"/>
          </a:xfrm>
        </p:spPr>
        <p:txBody>
          <a:bodyPr/>
          <a:lstStyle/>
          <a:p>
            <a:pPr lvl="0"/>
            <a:r>
              <a:rPr lang="en-US"/>
              <a:t>Click to edit Master text styles</a:t>
            </a:r>
          </a:p>
        </p:txBody>
      </p:sp>
      <p:sp>
        <p:nvSpPr>
          <p:cNvPr id="14" name="Content Placeholder 9"/>
          <p:cNvSpPr>
            <a:spLocks noGrp="1"/>
          </p:cNvSpPr>
          <p:nvPr>
            <p:ph sz="quarter" idx="17"/>
          </p:nvPr>
        </p:nvSpPr>
        <p:spPr>
          <a:xfrm>
            <a:off x="9031389" y="2266809"/>
            <a:ext cx="3531804" cy="2752108"/>
          </a:xfrm>
        </p:spPr>
        <p:txBody>
          <a:bodyPr/>
          <a:lstStyle/>
          <a:p>
            <a:pPr lvl="0"/>
            <a:r>
              <a:rPr lang="en-US"/>
              <a:t>Click to edit Master text styles</a:t>
            </a:r>
          </a:p>
        </p:txBody>
      </p:sp>
      <p:sp>
        <p:nvSpPr>
          <p:cNvPr id="15" name="Content Placeholder 9"/>
          <p:cNvSpPr>
            <a:spLocks noGrp="1"/>
          </p:cNvSpPr>
          <p:nvPr>
            <p:ph sz="quarter" idx="18"/>
          </p:nvPr>
        </p:nvSpPr>
        <p:spPr>
          <a:xfrm>
            <a:off x="13073906" y="2266809"/>
            <a:ext cx="3531804" cy="2752108"/>
          </a:xfrm>
        </p:spPr>
        <p:txBody>
          <a:bodyPr/>
          <a:lstStyle/>
          <a:p>
            <a:pPr lvl="0"/>
            <a:r>
              <a:rPr lang="en-US"/>
              <a:t>Click to edit Master text styles</a:t>
            </a:r>
          </a:p>
        </p:txBody>
      </p:sp>
      <p:sp>
        <p:nvSpPr>
          <p:cNvPr id="16" name="Slide Number Placeholder 5">
            <a:extLst>
              <a:ext uri="{FF2B5EF4-FFF2-40B4-BE49-F238E27FC236}">
                <a16:creationId xmlns:a16="http://schemas.microsoft.com/office/drawing/2014/main" id="{4B632FFB-F78A-45D2-9220-764CC3AA7CC5}"/>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25876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23D49AAA-5AF9-4555-B0F6-B15B95F6BA88}"/>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22346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5">
            <a:extLst>
              <a:ext uri="{FF2B5EF4-FFF2-40B4-BE49-F238E27FC236}">
                <a16:creationId xmlns:a16="http://schemas.microsoft.com/office/drawing/2014/main" id="{41A630D8-8DDF-4993-BD85-93E3BE0535AB}"/>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26302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94849" y="462886"/>
            <a:ext cx="710861" cy="965227"/>
          </a:xfrm>
          <a:prstGeom prst="rect">
            <a:avLst/>
          </a:prstGeom>
        </p:spPr>
      </p:pic>
      <p:sp>
        <p:nvSpPr>
          <p:cNvPr id="11" name="Slide Number Placeholder 5">
            <a:extLst>
              <a:ext uri="{FF2B5EF4-FFF2-40B4-BE49-F238E27FC236}">
                <a16:creationId xmlns:a16="http://schemas.microsoft.com/office/drawing/2014/main" id="{18BB7637-33AB-4C6E-9FA8-834DAC025BD2}"/>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2" name="TextBox 11">
            <a:extLst>
              <a:ext uri="{FF2B5EF4-FFF2-40B4-BE49-F238E27FC236}">
                <a16:creationId xmlns:a16="http://schemas.microsoft.com/office/drawing/2014/main" id="{EC171BA3-CECF-4D96-858D-26C10C783E41}"/>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25828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734554" y="5891448"/>
            <a:ext cx="15871158" cy="871502"/>
          </a:xfrm>
        </p:spPr>
        <p:txBody>
          <a:bodyPr anchor="ctr" anchorCtr="0">
            <a:normAutofit/>
          </a:bodyPr>
          <a:lstStyle>
            <a:lvl1pPr algn="ctr">
              <a:defRPr sz="3413"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5555252" y="3467129"/>
            <a:ext cx="6229760" cy="208990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Tree>
    <p:extLst>
      <p:ext uri="{BB962C8B-B14F-4D97-AF65-F5344CB8AC3E}">
        <p14:creationId xmlns:p14="http://schemas.microsoft.com/office/powerpoint/2010/main" val="140105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4783628" y="6019886"/>
            <a:ext cx="7773013" cy="604063"/>
          </a:xfrm>
          <a:prstGeom prst="rect">
            <a:avLst/>
          </a:prstGeom>
        </p:spPr>
        <p:txBody>
          <a:bodyPr vert="horz" lIns="0" tIns="65024" rIns="0" bIns="65024"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3413" dirty="0"/>
              <a:t>dundee.ac.uk</a:t>
            </a:r>
          </a:p>
        </p:txBody>
      </p:sp>
      <p:sp>
        <p:nvSpPr>
          <p:cNvPr id="4" name="Freeform 5"/>
          <p:cNvSpPr>
            <a:spLocks noEditPoints="1"/>
          </p:cNvSpPr>
          <p:nvPr userDrawn="1"/>
        </p:nvSpPr>
        <p:spPr bwMode="auto">
          <a:xfrm>
            <a:off x="7986693" y="3951373"/>
            <a:ext cx="1366877" cy="1850854"/>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pPr algn="ctr"/>
            <a:endParaRPr lang="en-GB" sz="2560"/>
          </a:p>
        </p:txBody>
      </p:sp>
    </p:spTree>
    <p:extLst>
      <p:ext uri="{BB962C8B-B14F-4D97-AF65-F5344CB8AC3E}">
        <p14:creationId xmlns:p14="http://schemas.microsoft.com/office/powerpoint/2010/main" val="41032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102573"/>
            <a:ext cx="14048322" cy="8651026"/>
          </a:xfrm>
          <a:prstGeom prst="rect">
            <a:avLst/>
          </a:prstGeom>
        </p:spPr>
      </p:pic>
      <p:sp>
        <p:nvSpPr>
          <p:cNvPr id="2" name="Title 1"/>
          <p:cNvSpPr>
            <a:spLocks noGrp="1"/>
          </p:cNvSpPr>
          <p:nvPr>
            <p:ph type="title"/>
          </p:nvPr>
        </p:nvSpPr>
        <p:spPr/>
        <p:txBody>
          <a:bodyPr/>
          <a:lstStyle/>
          <a:p>
            <a:r>
              <a:rPr lang="en-GB" noProof="0" dirty="0"/>
              <a:t>Click to edit Master title style</a:t>
            </a:r>
          </a:p>
        </p:txBody>
      </p:sp>
      <p:grpSp>
        <p:nvGrpSpPr>
          <p:cNvPr id="12" name="Group 11"/>
          <p:cNvGrpSpPr/>
          <p:nvPr userDrawn="1"/>
        </p:nvGrpSpPr>
        <p:grpSpPr>
          <a:xfrm>
            <a:off x="4782119" y="6852066"/>
            <a:ext cx="7356066" cy="1137601"/>
            <a:chOff x="3448050" y="4665373"/>
            <a:chExt cx="5467350" cy="799875"/>
          </a:xfrm>
        </p:grpSpPr>
        <p:sp>
          <p:nvSpPr>
            <p:cNvPr id="7" name="TextBox 6"/>
            <p:cNvSpPr txBox="1"/>
            <p:nvPr userDrawn="1"/>
          </p:nvSpPr>
          <p:spPr>
            <a:xfrm>
              <a:off x="3448050" y="5069248"/>
              <a:ext cx="5467350" cy="396000"/>
            </a:xfrm>
            <a:prstGeom prst="rect">
              <a:avLst/>
            </a:prstGeom>
            <a:noFill/>
            <a:ln>
              <a:noFill/>
            </a:ln>
          </p:spPr>
          <p:txBody>
            <a:bodyPr vert="horz" wrap="square" lIns="0" tIns="0" rIns="0" bIns="0" rtlCol="0" anchor="t" anchorCtr="0">
              <a:noAutofit/>
            </a:bodyPr>
            <a:lstStyle/>
            <a:p>
              <a:pPr defTabSz="1300427"/>
              <a:r>
                <a:rPr lang="en-GB" sz="3413" b="1" dirty="0">
                  <a:solidFill>
                    <a:srgbClr val="E85E12"/>
                  </a:solidFill>
                  <a:hlinkClick r:id="rId3"/>
                </a:rPr>
                <a:t>aac.dundee.ac.uk/</a:t>
              </a:r>
              <a:r>
                <a:rPr lang="en-GB" sz="3413" b="1" dirty="0" err="1">
                  <a:solidFill>
                    <a:srgbClr val="E85E12"/>
                  </a:solidFill>
                  <a:hlinkClick r:id="rId3"/>
                </a:rPr>
                <a:t>msceduat</a:t>
              </a:r>
              <a:r>
                <a:rPr lang="en-GB" sz="3413" b="1" dirty="0">
                  <a:solidFill>
                    <a:srgbClr val="E85E12"/>
                  </a:solidFill>
                  <a:hlinkClick r:id="rId3"/>
                </a:rPr>
                <a:t>/</a:t>
              </a:r>
              <a:endParaRPr lang="en-GB" sz="3413" b="1" dirty="0">
                <a:solidFill>
                  <a:srgbClr val="E85E12"/>
                </a:solidFill>
              </a:endParaRPr>
            </a:p>
          </p:txBody>
        </p:sp>
        <p:sp>
          <p:nvSpPr>
            <p:cNvPr id="11" name="Rectangle 10">
              <a:hlinkClick r:id="rId4"/>
            </p:cNvPr>
            <p:cNvSpPr/>
            <p:nvPr userDrawn="1"/>
          </p:nvSpPr>
          <p:spPr>
            <a:xfrm>
              <a:off x="3448050" y="4665373"/>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1300427"/>
              <a:endParaRPr lang="en-GB" sz="1921" dirty="0">
                <a:solidFill>
                  <a:srgbClr val="FFFFFF"/>
                </a:solidFill>
              </a:endParaRPr>
            </a:p>
          </p:txBody>
        </p:sp>
      </p:grpSp>
      <p:sp>
        <p:nvSpPr>
          <p:cNvPr id="14" name="Text Placeholder 13"/>
          <p:cNvSpPr>
            <a:spLocks noGrp="1"/>
          </p:cNvSpPr>
          <p:nvPr>
            <p:ph type="body" sz="quarter" idx="14" hasCustomPrompt="1"/>
          </p:nvPr>
        </p:nvSpPr>
        <p:spPr>
          <a:xfrm>
            <a:off x="4782119" y="4104759"/>
            <a:ext cx="7356066" cy="472745"/>
          </a:xfrm>
          <a:prstGeom prst="rect">
            <a:avLst/>
          </a:prstGeom>
          <a:noFill/>
        </p:spPr>
        <p:txBody>
          <a:bodyPr lIns="0" tIns="0" rIns="0" bIns="0">
            <a:noAutofit/>
          </a:bodyPr>
          <a:lstStyle>
            <a:lvl1pPr marL="0" indent="0">
              <a:buNone/>
              <a:defRPr sz="3413" b="1" baseline="0"/>
            </a:lvl1pPr>
          </a:lstStyle>
          <a:p>
            <a:pPr lvl="0"/>
            <a:r>
              <a:rPr lang="en-GB" noProof="0" dirty="0"/>
              <a:t>Click to add description</a:t>
            </a:r>
          </a:p>
        </p:txBody>
      </p:sp>
      <p:sp>
        <p:nvSpPr>
          <p:cNvPr id="15" name="Text Placeholder 13"/>
          <p:cNvSpPr>
            <a:spLocks noGrp="1"/>
          </p:cNvSpPr>
          <p:nvPr>
            <p:ph type="body" sz="quarter" idx="15" hasCustomPrompt="1"/>
          </p:nvPr>
        </p:nvSpPr>
        <p:spPr>
          <a:xfrm>
            <a:off x="4782119" y="5121393"/>
            <a:ext cx="7356066" cy="472745"/>
          </a:xfrm>
          <a:prstGeom prst="rect">
            <a:avLst/>
          </a:prstGeom>
          <a:noFill/>
        </p:spPr>
        <p:txBody>
          <a:bodyPr lIns="0" tIns="0" rIns="0" bIns="0">
            <a:noAutofit/>
          </a:bodyPr>
          <a:lstStyle>
            <a:lvl1pPr marL="0" indent="0">
              <a:buNone/>
              <a:defRPr sz="3413" b="0" baseline="0"/>
            </a:lvl1pPr>
          </a:lstStyle>
          <a:p>
            <a:pPr lvl="0"/>
            <a:r>
              <a:rPr lang="en-GB" noProof="0" dirty="0"/>
              <a:t>Click to add presenter name</a:t>
            </a:r>
          </a:p>
        </p:txBody>
      </p:sp>
      <p:sp>
        <p:nvSpPr>
          <p:cNvPr id="16" name="Text Placeholder 13"/>
          <p:cNvSpPr>
            <a:spLocks noGrp="1"/>
          </p:cNvSpPr>
          <p:nvPr>
            <p:ph type="body" sz="quarter" idx="16" hasCustomPrompt="1"/>
          </p:nvPr>
        </p:nvSpPr>
        <p:spPr>
          <a:xfrm>
            <a:off x="4782119" y="5764118"/>
            <a:ext cx="7356066" cy="472745"/>
          </a:xfrm>
          <a:prstGeom prst="rect">
            <a:avLst/>
          </a:prstGeom>
          <a:noFill/>
        </p:spPr>
        <p:txBody>
          <a:bodyPr lIns="0" tIns="0" rIns="0" bIns="0">
            <a:noAutofit/>
          </a:bodyPr>
          <a:lstStyle>
            <a:lvl1pPr marL="0" indent="0">
              <a:buNone/>
              <a:defRPr sz="3413" b="0" baseline="0"/>
            </a:lvl1pPr>
          </a:lstStyle>
          <a:p>
            <a:pPr lvl="0"/>
            <a:r>
              <a:rPr lang="en-GB" noProof="0" dirty="0"/>
              <a:t>Click to add presenter job title</a:t>
            </a:r>
          </a:p>
        </p:txBody>
      </p:sp>
      <p:sp>
        <p:nvSpPr>
          <p:cNvPr id="17" name="Text Placeholder 13"/>
          <p:cNvSpPr>
            <a:spLocks noGrp="1"/>
          </p:cNvSpPr>
          <p:nvPr>
            <p:ph type="body" sz="quarter" idx="17" hasCustomPrompt="1"/>
          </p:nvPr>
        </p:nvSpPr>
        <p:spPr>
          <a:xfrm>
            <a:off x="4782119" y="6406843"/>
            <a:ext cx="7356066" cy="472745"/>
          </a:xfrm>
          <a:prstGeom prst="rect">
            <a:avLst/>
          </a:prstGeom>
          <a:noFill/>
        </p:spPr>
        <p:txBody>
          <a:bodyPr lIns="0" tIns="0" rIns="0" bIns="0">
            <a:noAutofit/>
          </a:bodyPr>
          <a:lstStyle>
            <a:lvl1pPr marL="0" indent="0">
              <a:buNone/>
              <a:defRPr sz="3413" b="1" baseline="0">
                <a:solidFill>
                  <a:schemeClr val="accent1"/>
                </a:solidFill>
              </a:defRPr>
            </a:lvl1pPr>
          </a:lstStyle>
          <a:p>
            <a:pPr lvl="0"/>
            <a:r>
              <a:rPr lang="en-GB" noProof="0" dirty="0"/>
              <a:t>Click to add</a:t>
            </a:r>
          </a:p>
        </p:txBody>
      </p:sp>
      <p:cxnSp>
        <p:nvCxnSpPr>
          <p:cNvPr id="21" name="Straight Connector 20"/>
          <p:cNvCxnSpPr/>
          <p:nvPr userDrawn="1"/>
        </p:nvCxnSpPr>
        <p:spPr>
          <a:xfrm>
            <a:off x="409802" y="9240233"/>
            <a:ext cx="16521038"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FE085076-9D46-4774-9E3E-7367127CF167}" type="datetime1">
              <a:rPr lang="en-GB" smtClean="0"/>
              <a:pPr/>
              <a:t>02/11/2020</a:t>
            </a:fld>
            <a:endParaRPr lang="en-GB" dirty="0"/>
          </a:p>
        </p:txBody>
      </p:sp>
      <p:sp>
        <p:nvSpPr>
          <p:cNvPr id="4" name="Footer Placeholder 3"/>
          <p:cNvSpPr>
            <a:spLocks noGrp="1"/>
          </p:cNvSpPr>
          <p:nvPr>
            <p:ph type="ftr" sz="quarter" idx="19"/>
          </p:nvPr>
        </p:nvSpPr>
        <p:spPr/>
        <p:txBody>
          <a:bodyPr/>
          <a:lstStyle/>
          <a:p>
            <a:r>
              <a:rPr lang="en-GB" dirty="0"/>
              <a:t>Title of presentation (Insert &gt; Header &amp; Footer &gt; Slide &gt; Footer &gt; Apply to all)</a:t>
            </a:r>
          </a:p>
        </p:txBody>
      </p:sp>
      <p:sp>
        <p:nvSpPr>
          <p:cNvPr id="5" name="Slide Number Placeholder 4"/>
          <p:cNvSpPr>
            <a:spLocks noGrp="1"/>
          </p:cNvSpPr>
          <p:nvPr>
            <p:ph type="sldNum" sz="quarter" idx="20"/>
          </p:nvPr>
        </p:nvSpPr>
        <p:spPr/>
        <p:txBody>
          <a:bodyPr/>
          <a:lstStyle/>
          <a:p>
            <a:fld id="{BC1903E8-1638-4376-A5CE-0131C1204B53}" type="slidenum">
              <a:rPr lang="en-GB" smtClean="0"/>
              <a:pPr/>
              <a:t>‹#›</a:t>
            </a:fld>
            <a:endParaRPr lang="en-GB" dirty="0"/>
          </a:p>
        </p:txBody>
      </p:sp>
    </p:spTree>
    <p:extLst>
      <p:ext uri="{BB962C8B-B14F-4D97-AF65-F5344CB8AC3E}">
        <p14:creationId xmlns:p14="http://schemas.microsoft.com/office/powerpoint/2010/main" val="223608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670207" y="9083039"/>
            <a:ext cx="1446795" cy="46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734554" y="2266811"/>
            <a:ext cx="15871158" cy="6664959"/>
          </a:xfrm>
          <a:prstGeom prst="rect">
            <a:avLst/>
          </a:prstGeom>
        </p:spPr>
        <p:txBody>
          <a:bodyPr/>
          <a:lstStyle>
            <a:lvl1pPr algn="l">
              <a:lnSpc>
                <a:spcPct val="100000"/>
              </a:lnSpc>
              <a:spcBef>
                <a:spcPts val="853"/>
              </a:spcBef>
              <a:spcAft>
                <a:spcPts val="569"/>
              </a:spcAft>
              <a:defRPr/>
            </a:lvl1pPr>
            <a:lvl2pPr algn="l">
              <a:lnSpc>
                <a:spcPct val="100000"/>
              </a:lnSpc>
              <a:spcBef>
                <a:spcPts val="853"/>
              </a:spcBef>
              <a:spcAft>
                <a:spcPts val="569"/>
              </a:spcAft>
              <a:defRPr/>
            </a:lvl2pPr>
            <a:lvl3pPr algn="l">
              <a:lnSpc>
                <a:spcPct val="100000"/>
              </a:lnSpc>
              <a:spcBef>
                <a:spcPts val="853"/>
              </a:spcBef>
              <a:spcAft>
                <a:spcPts val="569"/>
              </a:spcAft>
              <a:defRPr/>
            </a:lvl3pPr>
            <a:lvl4pPr algn="l">
              <a:lnSpc>
                <a:spcPct val="100000"/>
              </a:lnSpc>
              <a:spcBef>
                <a:spcPts val="853"/>
              </a:spcBef>
              <a:spcAft>
                <a:spcPts val="569"/>
              </a:spcAft>
              <a:defRPr/>
            </a:lvl4pPr>
            <a:lvl5pPr algn="l">
              <a:lnSpc>
                <a:spcPct val="100000"/>
              </a:lnSpc>
              <a:spcBef>
                <a:spcPts val="853"/>
              </a:spcBef>
              <a:spcAft>
                <a:spcPts val="56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A77BDDE3-D3E0-47F3-B783-8B10EE4B9669}"/>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tx1"/>
                </a:solidFill>
              </a:defRPr>
            </a:lvl1pPr>
          </a:lstStyle>
          <a:p>
            <a:fld id="{E89BC60F-F4BF-4EE8-9F02-8A0093F1814F}" type="slidenum">
              <a:rPr lang="en-GB" smtClean="0"/>
              <a:pPr/>
              <a:t>‹#›</a:t>
            </a:fld>
            <a:endParaRPr lang="en-GB" dirty="0"/>
          </a:p>
        </p:txBody>
      </p:sp>
    </p:spTree>
    <p:extLst>
      <p:ext uri="{BB962C8B-B14F-4D97-AF65-F5344CB8AC3E}">
        <p14:creationId xmlns:p14="http://schemas.microsoft.com/office/powerpoint/2010/main" val="9915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6" name="Group 4"/>
          <p:cNvGrpSpPr>
            <a:grpSpLocks noChangeAspect="1"/>
          </p:cNvGrpSpPr>
          <p:nvPr userDrawn="1"/>
        </p:nvGrpSpPr>
        <p:grpSpPr bwMode="auto">
          <a:xfrm>
            <a:off x="4710544" y="3324033"/>
            <a:ext cx="3757703" cy="105472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2844"/>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5" name="Slide Number Placeholder 5">
            <a:extLst>
              <a:ext uri="{FF2B5EF4-FFF2-40B4-BE49-F238E27FC236}">
                <a16:creationId xmlns:a16="http://schemas.microsoft.com/office/drawing/2014/main" id="{BA92763B-A682-496B-8DB1-FD55AFF32052}"/>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7" name="TextBox 16">
            <a:extLst>
              <a:ext uri="{FF2B5EF4-FFF2-40B4-BE49-F238E27FC236}">
                <a16:creationId xmlns:a16="http://schemas.microsoft.com/office/drawing/2014/main" id="{550EF5C9-E16A-48AE-82B9-5980D924AFA4}"/>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366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0" name="Group 29"/>
          <p:cNvGrpSpPr/>
          <p:nvPr userDrawn="1"/>
        </p:nvGrpSpPr>
        <p:grpSpPr>
          <a:xfrm>
            <a:off x="4710545" y="3322295"/>
            <a:ext cx="3337530" cy="688078"/>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4" name="Slide Number Placeholder 5">
            <a:extLst>
              <a:ext uri="{FF2B5EF4-FFF2-40B4-BE49-F238E27FC236}">
                <a16:creationId xmlns:a16="http://schemas.microsoft.com/office/drawing/2014/main" id="{8CAFFB57-0394-4C2C-8CA5-5E8B7236B220}"/>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5" name="TextBox 14">
            <a:extLst>
              <a:ext uri="{FF2B5EF4-FFF2-40B4-BE49-F238E27FC236}">
                <a16:creationId xmlns:a16="http://schemas.microsoft.com/office/drawing/2014/main" id="{939E8A1E-3074-4A5D-853F-2B69B51BBF45}"/>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10977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5"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2" name="Group 4"/>
          <p:cNvGrpSpPr>
            <a:grpSpLocks noChangeAspect="1"/>
          </p:cNvGrpSpPr>
          <p:nvPr userDrawn="1"/>
        </p:nvGrpSpPr>
        <p:grpSpPr bwMode="auto">
          <a:xfrm>
            <a:off x="4710545" y="3322295"/>
            <a:ext cx="3346871" cy="10495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5" name="Slide Number Placeholder 5">
            <a:extLst>
              <a:ext uri="{FF2B5EF4-FFF2-40B4-BE49-F238E27FC236}">
                <a16:creationId xmlns:a16="http://schemas.microsoft.com/office/drawing/2014/main" id="{D2D47F44-DE1B-4C5E-A393-1CE613BB583A}"/>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7" name="TextBox 16">
            <a:extLst>
              <a:ext uri="{FF2B5EF4-FFF2-40B4-BE49-F238E27FC236}">
                <a16:creationId xmlns:a16="http://schemas.microsoft.com/office/drawing/2014/main" id="{63ECAC7A-F510-4F38-8946-754132BFA142}"/>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195398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28" name="Group 27"/>
          <p:cNvGrpSpPr/>
          <p:nvPr userDrawn="1"/>
        </p:nvGrpSpPr>
        <p:grpSpPr>
          <a:xfrm>
            <a:off x="4710544" y="3322295"/>
            <a:ext cx="3409349" cy="690871"/>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4" name="Slide Number Placeholder 5">
            <a:extLst>
              <a:ext uri="{FF2B5EF4-FFF2-40B4-BE49-F238E27FC236}">
                <a16:creationId xmlns:a16="http://schemas.microsoft.com/office/drawing/2014/main" id="{1CC5B6ED-62B5-402D-A2E1-3F68E7F38CE5}"/>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5" name="TextBox 14">
            <a:extLst>
              <a:ext uri="{FF2B5EF4-FFF2-40B4-BE49-F238E27FC236}">
                <a16:creationId xmlns:a16="http://schemas.microsoft.com/office/drawing/2014/main" id="{21B6698E-795D-4AC6-9823-F72FA2A1975B}"/>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24016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0" name="Group 29"/>
          <p:cNvGrpSpPr/>
          <p:nvPr userDrawn="1"/>
        </p:nvGrpSpPr>
        <p:grpSpPr>
          <a:xfrm>
            <a:off x="4710545" y="3322294"/>
            <a:ext cx="3685345" cy="688080"/>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4" name="Slide Number Placeholder 5">
            <a:extLst>
              <a:ext uri="{FF2B5EF4-FFF2-40B4-BE49-F238E27FC236}">
                <a16:creationId xmlns:a16="http://schemas.microsoft.com/office/drawing/2014/main" id="{76955451-0B68-4EA4-B141-EB51AC1F44A1}"/>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5" name="TextBox 14">
            <a:extLst>
              <a:ext uri="{FF2B5EF4-FFF2-40B4-BE49-F238E27FC236}">
                <a16:creationId xmlns:a16="http://schemas.microsoft.com/office/drawing/2014/main" id="{37873398-EFC0-4388-8692-C1AF124E18C1}"/>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8233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5"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29" name="Group 28"/>
          <p:cNvGrpSpPr/>
          <p:nvPr userDrawn="1"/>
        </p:nvGrpSpPr>
        <p:grpSpPr>
          <a:xfrm>
            <a:off x="4710545" y="3322295"/>
            <a:ext cx="3339817" cy="690871"/>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4" name="Slide Number Placeholder 5">
            <a:extLst>
              <a:ext uri="{FF2B5EF4-FFF2-40B4-BE49-F238E27FC236}">
                <a16:creationId xmlns:a16="http://schemas.microsoft.com/office/drawing/2014/main" id="{C7472A32-DC4B-440F-9B54-C7AA8B8FF697}"/>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5" name="TextBox 14">
            <a:extLst>
              <a:ext uri="{FF2B5EF4-FFF2-40B4-BE49-F238E27FC236}">
                <a16:creationId xmlns:a16="http://schemas.microsoft.com/office/drawing/2014/main" id="{8FE9F2F5-1827-44B2-94F1-D2222C972F4D}"/>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166082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9969" y="6089697"/>
            <a:ext cx="7898262" cy="997036"/>
          </a:xfrm>
        </p:spPr>
        <p:txBody>
          <a:bodyPr tIns="0" bIns="0" anchor="ctr" anchorCtr="0">
            <a:normAutofit/>
          </a:bodyPr>
          <a:lstStyle>
            <a:lvl1pPr marL="0" indent="0" algn="l">
              <a:buNone/>
              <a:defRPr sz="2276">
                <a:solidFill>
                  <a:schemeClr val="tx1"/>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23" name="Title 1"/>
          <p:cNvSpPr>
            <a:spLocks noGrp="1"/>
          </p:cNvSpPr>
          <p:nvPr>
            <p:ph type="ctrTitle"/>
          </p:nvPr>
        </p:nvSpPr>
        <p:spPr>
          <a:xfrm>
            <a:off x="4699969" y="4422115"/>
            <a:ext cx="7898262" cy="1629294"/>
          </a:xfrm>
        </p:spPr>
        <p:txBody>
          <a:bodyPr tIns="0" bIns="0" anchor="b">
            <a:normAutofit/>
          </a:bodyPr>
          <a:lstStyle>
            <a:lvl1pPr algn="l">
              <a:defRPr sz="3413"/>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4699969" y="7086734"/>
            <a:ext cx="7898262" cy="416937"/>
          </a:xfrm>
        </p:spPr>
        <p:txBody>
          <a:bodyPr anchor="ctr" anchorCtr="0">
            <a:normAutofit/>
          </a:bodyPr>
          <a:lstStyle>
            <a:lvl1pPr>
              <a:defRPr sz="1991"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756433" y="1575879"/>
            <a:ext cx="12321823" cy="6548299"/>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Drag picture to placeholder or click icon to add</a:t>
            </a:r>
            <a:endParaRPr lang="en-GB" dirty="0"/>
          </a:p>
        </p:txBody>
      </p:sp>
      <p:sp>
        <p:nvSpPr>
          <p:cNvPr id="46" name="Picture Placeholder 45"/>
          <p:cNvSpPr>
            <a:spLocks noGrp="1"/>
          </p:cNvSpPr>
          <p:nvPr>
            <p:ph type="pic" sz="quarter" idx="20"/>
          </p:nvPr>
        </p:nvSpPr>
        <p:spPr>
          <a:xfrm>
            <a:off x="5875290" y="2494847"/>
            <a:ext cx="11474270" cy="6434667"/>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7" name="Text Placeholder 6"/>
          <p:cNvSpPr>
            <a:spLocks noGrp="1"/>
          </p:cNvSpPr>
          <p:nvPr>
            <p:ph type="body" sz="quarter" idx="15"/>
          </p:nvPr>
        </p:nvSpPr>
        <p:spPr>
          <a:xfrm>
            <a:off x="734552" y="675167"/>
            <a:ext cx="13703626" cy="350224"/>
          </a:xfrm>
          <a:noFill/>
        </p:spPr>
        <p:txBody>
          <a:bodyPr wrap="square" lIns="0" tIns="0" rIns="0" bIns="0" rtlCol="0">
            <a:spAutoFit/>
          </a:bodyPr>
          <a:lstStyle>
            <a:lvl1pPr>
              <a:defRPr lang="en-US" sz="2276" dirty="0" smtClean="0">
                <a:solidFill>
                  <a:schemeClr val="accent1"/>
                </a:solidFill>
              </a:defRPr>
            </a:lvl1pPr>
          </a:lstStyle>
          <a:p>
            <a:pPr lvl="0" defTabSz="650230"/>
            <a:r>
              <a:rPr lang="en-US"/>
              <a:t>Click to edit Master text styles</a:t>
            </a:r>
          </a:p>
        </p:txBody>
      </p:sp>
      <p:sp>
        <p:nvSpPr>
          <p:cNvPr id="20"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grpSp>
        <p:nvGrpSpPr>
          <p:cNvPr id="32" name="Group 4"/>
          <p:cNvGrpSpPr>
            <a:grpSpLocks noChangeAspect="1"/>
          </p:cNvGrpSpPr>
          <p:nvPr userDrawn="1"/>
        </p:nvGrpSpPr>
        <p:grpSpPr bwMode="auto">
          <a:xfrm>
            <a:off x="4710545" y="3322295"/>
            <a:ext cx="3359677" cy="105438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44"/>
            </a:p>
          </p:txBody>
        </p:sp>
      </p:grpSp>
      <p:sp>
        <p:nvSpPr>
          <p:cNvPr id="15" name="Slide Number Placeholder 5">
            <a:extLst>
              <a:ext uri="{FF2B5EF4-FFF2-40B4-BE49-F238E27FC236}">
                <a16:creationId xmlns:a16="http://schemas.microsoft.com/office/drawing/2014/main" id="{D92532F8-3BF2-4A01-916C-E456C8FBD7BD}"/>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E89BC60F-F4BF-4EE8-9F02-8A0093F1814F}" type="slidenum">
              <a:rPr lang="en-GB" smtClean="0"/>
              <a:pPr/>
              <a:t>‹#›</a:t>
            </a:fld>
            <a:endParaRPr lang="en-GB" dirty="0"/>
          </a:p>
        </p:txBody>
      </p:sp>
      <p:sp>
        <p:nvSpPr>
          <p:cNvPr id="17" name="TextBox 16">
            <a:extLst>
              <a:ext uri="{FF2B5EF4-FFF2-40B4-BE49-F238E27FC236}">
                <a16:creationId xmlns:a16="http://schemas.microsoft.com/office/drawing/2014/main" id="{22DF24FB-82C9-4C9A-AF82-57589C6F0141}"/>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rgbClr val="4365E2"/>
                </a:solidFill>
                <a:latin typeface="+mn-lt"/>
                <a:ea typeface="+mn-ea"/>
                <a:cs typeface="+mn-cs"/>
              </a:rPr>
              <a:t>Page</a:t>
            </a:r>
          </a:p>
        </p:txBody>
      </p:sp>
    </p:spTree>
    <p:extLst>
      <p:ext uri="{BB962C8B-B14F-4D97-AF65-F5344CB8AC3E}">
        <p14:creationId xmlns:p14="http://schemas.microsoft.com/office/powerpoint/2010/main" val="254530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3.xml"/><Relationship Id="rId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554" y="533196"/>
            <a:ext cx="14975725" cy="1500887"/>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554" y="2266811"/>
            <a:ext cx="15871158" cy="655433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54234" y="9085376"/>
            <a:ext cx="12831795" cy="512000"/>
          </a:xfrm>
          <a:prstGeom prst="rect">
            <a:avLst/>
          </a:prstGeom>
        </p:spPr>
        <p:txBody>
          <a:bodyPr vert="horz" lIns="0" tIns="0" rIns="0" bIns="0" rtlCol="0" anchor="ctr"/>
          <a:lstStyle>
            <a:lvl1pPr algn="ctr">
              <a:defRPr sz="1422">
                <a:solidFill>
                  <a:schemeClr val="tx1">
                    <a:lumMod val="60000"/>
                    <a:lumOff val="40000"/>
                  </a:schemeClr>
                </a:solidFill>
              </a:defRPr>
            </a:lvl1pPr>
          </a:lstStyle>
          <a:p>
            <a:endParaRPr lang="en-GB" dirty="0"/>
          </a:p>
        </p:txBody>
      </p:sp>
      <p:cxnSp>
        <p:nvCxnSpPr>
          <p:cNvPr id="12" name="Straight Connector 11"/>
          <p:cNvCxnSpPr/>
          <p:nvPr userDrawn="1"/>
        </p:nvCxnSpPr>
        <p:spPr>
          <a:xfrm>
            <a:off x="723160" y="8940066"/>
            <a:ext cx="15893944"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5894851" y="462884"/>
            <a:ext cx="710861" cy="96256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GB" sz="2560"/>
          </a:p>
        </p:txBody>
      </p:sp>
      <p:sp>
        <p:nvSpPr>
          <p:cNvPr id="8" name="Slide Number Placeholder 5">
            <a:extLst>
              <a:ext uri="{FF2B5EF4-FFF2-40B4-BE49-F238E27FC236}">
                <a16:creationId xmlns:a16="http://schemas.microsoft.com/office/drawing/2014/main" id="{687E67C7-91E7-48FA-B30C-0A922CBEC2AD}"/>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accent1"/>
                </a:solidFill>
              </a:defRPr>
            </a:lvl1pPr>
          </a:lstStyle>
          <a:p>
            <a:fld id="{955E74D6-DFAF-4A16-9C74-3ACA639433EF}" type="slidenum">
              <a:rPr lang="en-GB" smtClean="0"/>
              <a:pPr/>
              <a:t>‹#›</a:t>
            </a:fld>
            <a:endParaRPr lang="en-GB" dirty="0"/>
          </a:p>
        </p:txBody>
      </p:sp>
    </p:spTree>
    <p:extLst>
      <p:ext uri="{BB962C8B-B14F-4D97-AF65-F5344CB8AC3E}">
        <p14:creationId xmlns:p14="http://schemas.microsoft.com/office/powerpoint/2010/main" val="518388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1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300460" rtl="0" eaLnBrk="1" latinLnBrk="0" hangingPunct="1">
        <a:lnSpc>
          <a:spcPct val="80000"/>
        </a:lnSpc>
        <a:spcBef>
          <a:spcPct val="0"/>
        </a:spcBef>
        <a:buNone/>
        <a:defRPr sz="3982" kern="1200">
          <a:solidFill>
            <a:schemeClr val="accent1"/>
          </a:solidFill>
          <a:latin typeface="+mj-lt"/>
          <a:ea typeface="+mj-ea"/>
          <a:cs typeface="+mj-cs"/>
        </a:defRPr>
      </a:lvl1pPr>
    </p:titleStyle>
    <p:bodyStyle>
      <a:lvl1pPr marL="0" indent="0" algn="l" defTabSz="1300460" rtl="0" eaLnBrk="1" latinLnBrk="0" hangingPunct="1">
        <a:lnSpc>
          <a:spcPct val="100000"/>
        </a:lnSpc>
        <a:spcBef>
          <a:spcPts val="853"/>
        </a:spcBef>
        <a:spcAft>
          <a:spcPts val="569"/>
        </a:spcAft>
        <a:buClr>
          <a:schemeClr val="tx1"/>
        </a:buClr>
        <a:buFont typeface="Calibri" panose="020F0502020204030204" pitchFamily="34" charset="0"/>
        <a:buNone/>
        <a:defRPr sz="2844" kern="1200" baseline="0">
          <a:solidFill>
            <a:schemeClr val="tx1"/>
          </a:solidFill>
          <a:latin typeface="+mn-lt"/>
          <a:ea typeface="+mn-ea"/>
          <a:cs typeface="+mn-cs"/>
        </a:defRPr>
      </a:lvl1pPr>
      <a:lvl2pPr marL="507993" indent="-507993"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844" kern="1200">
          <a:solidFill>
            <a:schemeClr val="tx1"/>
          </a:solidFill>
          <a:latin typeface="+mn-lt"/>
          <a:ea typeface="+mn-ea"/>
          <a:cs typeface="+mn-cs"/>
        </a:defRPr>
      </a:lvl2pPr>
      <a:lvl3pPr marL="1013727" indent="-505734"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560" kern="1200">
          <a:solidFill>
            <a:schemeClr val="tx1"/>
          </a:solidFill>
          <a:latin typeface="+mn-lt"/>
          <a:ea typeface="+mn-ea"/>
          <a:cs typeface="+mn-cs"/>
        </a:defRPr>
      </a:lvl3pPr>
      <a:lvl4pPr marL="1535265" indent="-521539"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276" kern="1200">
          <a:solidFill>
            <a:schemeClr val="tx1"/>
          </a:solidFill>
          <a:latin typeface="+mn-lt"/>
          <a:ea typeface="+mn-ea"/>
          <a:cs typeface="+mn-cs"/>
        </a:defRPr>
      </a:lvl4pPr>
      <a:lvl5pPr marL="2040999" indent="-505734"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325">
          <p15:clr>
            <a:srgbClr val="F26B43"/>
          </p15:clr>
        </p15:guide>
        <p15:guide id="5" pos="7355">
          <p15:clr>
            <a:srgbClr val="F26B43"/>
          </p15:clr>
        </p15:guide>
        <p15:guide id="6" orient="horz" pos="1004">
          <p15:clr>
            <a:srgbClr val="F26B43"/>
          </p15:clr>
        </p15:guide>
        <p15:guide id="13" pos="3840">
          <p15:clr>
            <a:srgbClr val="F26B43"/>
          </p15:clr>
        </p15:guide>
        <p15:guide id="14" orient="horz" pos="39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554" y="533196"/>
            <a:ext cx="14975725" cy="1500887"/>
          </a:xfrm>
          <a:prstGeom prst="rect">
            <a:avLst/>
          </a:prstGeom>
        </p:spPr>
        <p:txBody>
          <a:bodyPr vert="horz" lIns="0" tIns="45720" rIns="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2254234" y="9085376"/>
            <a:ext cx="12831795" cy="512000"/>
          </a:xfrm>
          <a:prstGeom prst="rect">
            <a:avLst/>
          </a:prstGeom>
        </p:spPr>
        <p:txBody>
          <a:bodyPr vert="horz" lIns="0" tIns="0" rIns="0" bIns="0" rtlCol="0" anchor="ctr"/>
          <a:lstStyle>
            <a:lvl1pPr algn="ctr">
              <a:defRPr sz="1422">
                <a:solidFill>
                  <a:schemeClr val="tx1">
                    <a:lumMod val="60000"/>
                    <a:lumOff val="40000"/>
                  </a:schemeClr>
                </a:solidFill>
              </a:defRPr>
            </a:lvl1pPr>
          </a:lstStyle>
          <a:p>
            <a:endParaRPr lang="en-GB" dirty="0"/>
          </a:p>
        </p:txBody>
      </p:sp>
      <p:cxnSp>
        <p:nvCxnSpPr>
          <p:cNvPr id="12" name="Straight Connector 11"/>
          <p:cNvCxnSpPr/>
          <p:nvPr userDrawn="1"/>
        </p:nvCxnSpPr>
        <p:spPr>
          <a:xfrm>
            <a:off x="723160" y="8940066"/>
            <a:ext cx="15893944"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F92DF8D-0AC6-F34A-B1A0-AFB124B619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97147" y="477197"/>
            <a:ext cx="703902" cy="951726"/>
          </a:xfrm>
          <a:prstGeom prst="rect">
            <a:avLst/>
          </a:prstGeom>
        </p:spPr>
      </p:pic>
      <p:sp>
        <p:nvSpPr>
          <p:cNvPr id="7" name="Slide Number Placeholder 5">
            <a:extLst>
              <a:ext uri="{FF2B5EF4-FFF2-40B4-BE49-F238E27FC236}">
                <a16:creationId xmlns:a16="http://schemas.microsoft.com/office/drawing/2014/main" id="{7888A6D7-0D71-4EFD-9D65-0513857EEBC4}"/>
              </a:ext>
            </a:extLst>
          </p:cNvPr>
          <p:cNvSpPr>
            <a:spLocks noGrp="1"/>
          </p:cNvSpPr>
          <p:nvPr>
            <p:ph type="sldNum" sz="quarter" idx="4"/>
          </p:nvPr>
        </p:nvSpPr>
        <p:spPr>
          <a:xfrm>
            <a:off x="16386549" y="9083039"/>
            <a:ext cx="491307" cy="512000"/>
          </a:xfrm>
          <a:prstGeom prst="rect">
            <a:avLst/>
          </a:prstGeom>
        </p:spPr>
        <p:txBody>
          <a:bodyPr vert="horz" lIns="0" tIns="0" rIns="0" bIns="0" rtlCol="0" anchor="ctr"/>
          <a:lstStyle>
            <a:lvl1pPr algn="l">
              <a:defRPr sz="1422" b="1">
                <a:solidFill>
                  <a:schemeClr val="tx1"/>
                </a:solidFill>
              </a:defRPr>
            </a:lvl1pPr>
          </a:lstStyle>
          <a:p>
            <a:fld id="{E89BC60F-F4BF-4EE8-9F02-8A0093F1814F}" type="slidenum">
              <a:rPr lang="en-GB" smtClean="0"/>
              <a:pPr/>
              <a:t>‹#›</a:t>
            </a:fld>
            <a:endParaRPr lang="en-GB" dirty="0"/>
          </a:p>
        </p:txBody>
      </p:sp>
      <p:sp>
        <p:nvSpPr>
          <p:cNvPr id="8" name="TextBox 7">
            <a:extLst>
              <a:ext uri="{FF2B5EF4-FFF2-40B4-BE49-F238E27FC236}">
                <a16:creationId xmlns:a16="http://schemas.microsoft.com/office/drawing/2014/main" id="{19BE288E-429C-4A45-8CD2-75CB19F4549A}"/>
              </a:ext>
            </a:extLst>
          </p:cNvPr>
          <p:cNvSpPr txBox="1">
            <a:spLocks noChangeAspect="1"/>
          </p:cNvSpPr>
          <p:nvPr userDrawn="1"/>
        </p:nvSpPr>
        <p:spPr>
          <a:xfrm>
            <a:off x="15060510" y="9083039"/>
            <a:ext cx="1228054" cy="512000"/>
          </a:xfrm>
          <a:prstGeom prst="rect">
            <a:avLst/>
          </a:prstGeom>
          <a:noFill/>
        </p:spPr>
        <p:txBody>
          <a:bodyPr wrap="none" lIns="0" tIns="0" rIns="0" bIns="0" rtlCol="0" anchor="ctr" anchorCtr="0">
            <a:noAutofit/>
          </a:bodyPr>
          <a:lstStyle/>
          <a:p>
            <a:pPr marL="0" algn="r" defTabSz="650230" rtl="0" eaLnBrk="1" latinLnBrk="0" hangingPunct="1"/>
            <a:r>
              <a:rPr lang="en-GB" sz="1422" b="1" kern="1200" dirty="0">
                <a:solidFill>
                  <a:schemeClr val="tx1"/>
                </a:solidFill>
                <a:latin typeface="+mn-lt"/>
                <a:ea typeface="+mn-ea"/>
                <a:cs typeface="+mn-cs"/>
              </a:rPr>
              <a:t>Page</a:t>
            </a:r>
          </a:p>
        </p:txBody>
      </p:sp>
    </p:spTree>
    <p:extLst>
      <p:ext uri="{BB962C8B-B14F-4D97-AF65-F5344CB8AC3E}">
        <p14:creationId xmlns:p14="http://schemas.microsoft.com/office/powerpoint/2010/main" val="1681335104"/>
      </p:ext>
    </p:extLst>
  </p:cSld>
  <p:clrMap bg1="dk1" tx1="lt1" bg2="dk2" tx2="lt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300460" rtl="0" eaLnBrk="1" latinLnBrk="0" hangingPunct="1">
        <a:lnSpc>
          <a:spcPct val="80000"/>
        </a:lnSpc>
        <a:spcBef>
          <a:spcPct val="0"/>
        </a:spcBef>
        <a:buNone/>
        <a:defRPr sz="3982" kern="1200">
          <a:solidFill>
            <a:schemeClr val="tx1"/>
          </a:solidFill>
          <a:latin typeface="+mj-lt"/>
          <a:ea typeface="+mj-ea"/>
          <a:cs typeface="+mj-cs"/>
        </a:defRPr>
      </a:lvl1pPr>
    </p:titleStyle>
    <p:bodyStyle>
      <a:lvl1pPr marL="0" indent="0" algn="l" defTabSz="1300460" rtl="0" eaLnBrk="1" latinLnBrk="0" hangingPunct="1">
        <a:lnSpc>
          <a:spcPct val="100000"/>
        </a:lnSpc>
        <a:spcBef>
          <a:spcPts val="853"/>
        </a:spcBef>
        <a:spcAft>
          <a:spcPts val="569"/>
        </a:spcAft>
        <a:buClr>
          <a:schemeClr val="tx1"/>
        </a:buClr>
        <a:buFont typeface="Calibri" panose="020F0502020204030204" pitchFamily="34" charset="0"/>
        <a:buNone/>
        <a:defRPr sz="2844" kern="1200" baseline="0">
          <a:solidFill>
            <a:schemeClr val="tx1"/>
          </a:solidFill>
          <a:latin typeface="+mn-lt"/>
          <a:ea typeface="+mn-ea"/>
          <a:cs typeface="+mn-cs"/>
        </a:defRPr>
      </a:lvl1pPr>
      <a:lvl2pPr marL="507993" indent="-507993"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844" kern="1200">
          <a:solidFill>
            <a:schemeClr val="tx1"/>
          </a:solidFill>
          <a:latin typeface="+mn-lt"/>
          <a:ea typeface="+mn-ea"/>
          <a:cs typeface="+mn-cs"/>
        </a:defRPr>
      </a:lvl2pPr>
      <a:lvl3pPr marL="1013727" indent="-505734"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560" kern="1200">
          <a:solidFill>
            <a:schemeClr val="tx1"/>
          </a:solidFill>
          <a:latin typeface="+mn-lt"/>
          <a:ea typeface="+mn-ea"/>
          <a:cs typeface="+mn-cs"/>
        </a:defRPr>
      </a:lvl3pPr>
      <a:lvl4pPr marL="1535265" indent="-521539"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276" kern="1200">
          <a:solidFill>
            <a:schemeClr val="tx1"/>
          </a:solidFill>
          <a:latin typeface="+mn-lt"/>
          <a:ea typeface="+mn-ea"/>
          <a:cs typeface="+mn-cs"/>
        </a:defRPr>
      </a:lvl4pPr>
      <a:lvl5pPr marL="2040999" indent="-505734" algn="l" defTabSz="1300460" rtl="0" eaLnBrk="1" latinLnBrk="0" hangingPunct="1">
        <a:lnSpc>
          <a:spcPct val="100000"/>
        </a:lnSpc>
        <a:spcBef>
          <a:spcPts val="853"/>
        </a:spcBef>
        <a:spcAft>
          <a:spcPts val="569"/>
        </a:spcAft>
        <a:buClr>
          <a:schemeClr val="tx1"/>
        </a:buClr>
        <a:buSzPct val="90000"/>
        <a:buFont typeface="Calibri" panose="020F050202020403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244">
          <p15:clr>
            <a:srgbClr val="F26B43"/>
          </p15:clr>
        </p15:guide>
        <p15:guide id="5" pos="5516">
          <p15:clr>
            <a:srgbClr val="F26B43"/>
          </p15:clr>
        </p15:guide>
        <p15:guide id="6" orient="horz" pos="1004">
          <p15:clr>
            <a:srgbClr val="F26B43"/>
          </p15:clr>
        </p15:guide>
        <p15:guide id="13" pos="2880">
          <p15:clr>
            <a:srgbClr val="F26B43"/>
          </p15:clr>
        </p15:guide>
        <p15:guide id="14"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atia.org/at-resources/what-is-a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discovery.dundee.ac.uk/en/persons/annalu-waller" TargetMode="External"/><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hyperlink" Target="https://www.jisc.ac.uk/staff/rohan-slaughter" TargetMode="External"/><Relationship Id="rId4" Type="http://schemas.openxmlformats.org/officeDocument/2006/relationships/hyperlink" Target="https://www.dundee.ac.uk/people/rolf-blac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dundee.ac.uk/postgraduate/educational-assistive-technology-part-time/fees-and-fundin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B32823E-B3D7-4FAE-87B1-2D43F2152D7A}"/>
              </a:ext>
            </a:extLst>
          </p:cNvPr>
          <p:cNvSpPr>
            <a:spLocks noGrp="1"/>
          </p:cNvSpPr>
          <p:nvPr>
            <p:ph type="ctrTitle"/>
          </p:nvPr>
        </p:nvSpPr>
        <p:spPr>
          <a:xfrm>
            <a:off x="4700090" y="4422114"/>
            <a:ext cx="7898021" cy="1673885"/>
          </a:xfrm>
        </p:spPr>
        <p:txBody>
          <a:bodyPr>
            <a:normAutofit/>
          </a:bodyPr>
          <a:lstStyle/>
          <a:p>
            <a:r>
              <a:rPr lang="en-GB" sz="6000" dirty="0"/>
              <a:t>MSc in Educational Assistive Technology</a:t>
            </a:r>
          </a:p>
        </p:txBody>
      </p:sp>
      <p:sp>
        <p:nvSpPr>
          <p:cNvPr id="15" name="Subtitle 14">
            <a:extLst>
              <a:ext uri="{FF2B5EF4-FFF2-40B4-BE49-F238E27FC236}">
                <a16:creationId xmlns:a16="http://schemas.microsoft.com/office/drawing/2014/main" id="{57DF5920-EF2E-40B6-B877-DF9EED5D07E5}"/>
              </a:ext>
            </a:extLst>
          </p:cNvPr>
          <p:cNvSpPr>
            <a:spLocks noGrp="1"/>
          </p:cNvSpPr>
          <p:nvPr>
            <p:ph type="subTitle" idx="1"/>
          </p:nvPr>
        </p:nvSpPr>
        <p:spPr>
          <a:xfrm>
            <a:off x="4700090" y="5284361"/>
            <a:ext cx="7898021" cy="2200960"/>
          </a:xfrm>
        </p:spPr>
        <p:txBody>
          <a:bodyPr>
            <a:normAutofit/>
          </a:bodyPr>
          <a:lstStyle/>
          <a:p>
            <a:r>
              <a:rPr lang="en-GB" sz="2100" b="1" dirty="0"/>
              <a:t>Rohan Slaughter 2/11/20</a:t>
            </a:r>
            <a:endParaRPr lang="en-GB" sz="2100" dirty="0"/>
          </a:p>
        </p:txBody>
      </p:sp>
      <p:pic>
        <p:nvPicPr>
          <p:cNvPr id="22" name="Picture Placeholder 21" descr="iPad in a case on a table.">
            <a:extLst>
              <a:ext uri="{FF2B5EF4-FFF2-40B4-BE49-F238E27FC236}">
                <a16:creationId xmlns:a16="http://schemas.microsoft.com/office/drawing/2014/main" id="{9D8634A3-D4A2-437A-BC53-76A9FA6E4F5B}"/>
              </a:ext>
            </a:extLst>
          </p:cNvPr>
          <p:cNvPicPr>
            <a:picLocks noGrp="1" noChangeAspect="1"/>
          </p:cNvPicPr>
          <p:nvPr>
            <p:ph type="pic" sz="quarter" idx="21"/>
          </p:nvPr>
        </p:nvPicPr>
        <p:blipFill rotWithShape="1">
          <a:blip r:embed="rId3" cstate="print">
            <a:extLst>
              <a:ext uri="{28A0092B-C50C-407E-A947-70E740481C1C}">
                <a14:useLocalDpi xmlns:a14="http://schemas.microsoft.com/office/drawing/2010/main" val="0"/>
              </a:ext>
            </a:extLst>
          </a:blip>
          <a:srcRect l="178" t="78" r="-178" b="19910"/>
          <a:stretch/>
        </p:blipFill>
        <p:spPr>
          <a:xfrm>
            <a:off x="756674" y="1575879"/>
            <a:ext cx="12321446" cy="6548299"/>
          </a:xfrm>
        </p:spPr>
      </p:pic>
      <p:pic>
        <p:nvPicPr>
          <p:cNvPr id="13" name="Picture Placeholder 12" descr="lightwriter AAC device">
            <a:extLst>
              <a:ext uri="{FF2B5EF4-FFF2-40B4-BE49-F238E27FC236}">
                <a16:creationId xmlns:a16="http://schemas.microsoft.com/office/drawing/2014/main" id="{91CE82F2-F2F5-43AB-9893-D1BAC0A96890}"/>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7782" b="7782"/>
          <a:stretch>
            <a:fillRect/>
          </a:stretch>
        </p:blipFill>
        <p:spPr/>
      </p:pic>
    </p:spTree>
    <p:extLst>
      <p:ext uri="{BB962C8B-B14F-4D97-AF65-F5344CB8AC3E}">
        <p14:creationId xmlns:p14="http://schemas.microsoft.com/office/powerpoint/2010/main" val="216630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93474"/>
            <a:ext cx="16730801" cy="887467"/>
          </a:xfrm>
        </p:spPr>
        <p:txBody>
          <a:bodyPr>
            <a:normAutofit/>
          </a:bodyPr>
          <a:lstStyle/>
          <a:p>
            <a:r>
              <a:rPr lang="en-GB" dirty="0"/>
              <a:t>Course content: modules</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Modules</a:t>
            </a:r>
            <a:endParaRPr lang="en-GB" sz="3982" dirty="0"/>
          </a:p>
        </p:txBody>
      </p:sp>
    </p:spTree>
    <p:extLst>
      <p:ext uri="{BB962C8B-B14F-4D97-AF65-F5344CB8AC3E}">
        <p14:creationId xmlns:p14="http://schemas.microsoft.com/office/powerpoint/2010/main" val="135068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MSc in Educational Assistive Technology</a:t>
            </a:r>
          </a:p>
        </p:txBody>
      </p:sp>
      <p:sp>
        <p:nvSpPr>
          <p:cNvPr id="3" name="Content Placeholder 2"/>
          <p:cNvSpPr>
            <a:spLocks noGrp="1"/>
          </p:cNvSpPr>
          <p:nvPr>
            <p:ph idx="1"/>
          </p:nvPr>
        </p:nvSpPr>
        <p:spPr/>
        <p:txBody>
          <a:bodyPr>
            <a:normAutofit fontScale="92500" lnSpcReduction="10000"/>
          </a:bodyPr>
          <a:lstStyle/>
          <a:p>
            <a:pPr lvl="0"/>
            <a:r>
              <a:rPr lang="en-GB" sz="4551" dirty="0"/>
              <a:t>Core modules:</a:t>
            </a:r>
          </a:p>
          <a:p>
            <a:pPr lvl="1"/>
            <a:r>
              <a:rPr lang="en-GB" sz="3982" dirty="0"/>
              <a:t>1 - The Assistive Technologist (20)</a:t>
            </a:r>
          </a:p>
          <a:p>
            <a:pPr lvl="1"/>
            <a:r>
              <a:rPr lang="en-GB" sz="3982" dirty="0"/>
              <a:t>2 – Introduction to AT solutions / systems (20)</a:t>
            </a:r>
          </a:p>
          <a:p>
            <a:pPr lvl="1"/>
            <a:r>
              <a:rPr lang="en-GB" sz="3982" dirty="0"/>
              <a:t>3 – Assessment for Assistive Technology (20)</a:t>
            </a:r>
          </a:p>
          <a:p>
            <a:pPr lvl="1"/>
            <a:r>
              <a:rPr lang="en-GB" sz="3982" dirty="0"/>
              <a:t>4 – AT in educational programmes (20)</a:t>
            </a:r>
          </a:p>
          <a:p>
            <a:pPr lvl="1"/>
            <a:r>
              <a:rPr lang="en-GB" sz="3982" dirty="0"/>
              <a:t>5 – Specialist and mainstream AT solutions (10)</a:t>
            </a:r>
          </a:p>
          <a:p>
            <a:pPr lvl="1"/>
            <a:r>
              <a:rPr lang="en-GB" sz="3982" dirty="0"/>
              <a:t>6 – Partner relationships (10)</a:t>
            </a:r>
          </a:p>
          <a:p>
            <a:pPr lvl="1"/>
            <a:r>
              <a:rPr lang="en-GB" sz="3982" dirty="0"/>
              <a:t>7 – Dissertation project (40)</a:t>
            </a:r>
          </a:p>
          <a:p>
            <a:pPr lvl="0"/>
            <a:r>
              <a:rPr lang="en-GB" sz="4551" dirty="0"/>
              <a:t>Plus 40 elective credits (from Education, health/therapy and computing)</a:t>
            </a:r>
          </a:p>
          <a:p>
            <a:pPr lvl="0"/>
            <a:endParaRPr lang="en-GB" sz="4551" dirty="0"/>
          </a:p>
        </p:txBody>
      </p:sp>
    </p:spTree>
    <p:extLst>
      <p:ext uri="{BB962C8B-B14F-4D97-AF65-F5344CB8AC3E}">
        <p14:creationId xmlns:p14="http://schemas.microsoft.com/office/powerpoint/2010/main" val="1192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Assistive Technology</a:t>
            </a:r>
          </a:p>
        </p:txBody>
      </p:sp>
      <p:sp>
        <p:nvSpPr>
          <p:cNvPr id="3" name="Content Placeholder 2"/>
          <p:cNvSpPr>
            <a:spLocks noGrp="1"/>
          </p:cNvSpPr>
          <p:nvPr>
            <p:ph idx="1"/>
          </p:nvPr>
        </p:nvSpPr>
        <p:spPr/>
        <p:txBody>
          <a:bodyPr>
            <a:normAutofit/>
          </a:bodyPr>
          <a:lstStyle/>
          <a:p>
            <a:pPr marL="685800" lvl="0" indent="-685800">
              <a:buFont typeface="Calibri" panose="020F0502020204030204" pitchFamily="34" charset="0"/>
              <a:buChar char="→"/>
            </a:pPr>
            <a:r>
              <a:rPr lang="en-GB" sz="4551" dirty="0"/>
              <a:t>All modules will have a practical assessment and a theoretical assessment.</a:t>
            </a:r>
          </a:p>
          <a:p>
            <a:pPr marL="685800" lvl="0" indent="-685800">
              <a:buFont typeface="Calibri" panose="020F0502020204030204" pitchFamily="34" charset="0"/>
              <a:buChar char="→"/>
            </a:pPr>
            <a:r>
              <a:rPr lang="en-GB" sz="4551" dirty="0"/>
              <a:t>Note that all practical coursework is being designed so that students can use work they are carrying out in their home organisation as a basis for the academic work.</a:t>
            </a:r>
          </a:p>
          <a:p>
            <a:pPr marL="685800" lvl="0" indent="-685800">
              <a:buFont typeface="Calibri" panose="020F0502020204030204" pitchFamily="34" charset="0"/>
              <a:buChar char="→"/>
            </a:pPr>
            <a:r>
              <a:rPr lang="en-GB" sz="4551" dirty="0"/>
              <a:t>This will make the work both relevant to the students working context and more achievable overall, whilst working full time.</a:t>
            </a:r>
          </a:p>
          <a:p>
            <a:pPr lvl="0"/>
            <a:endParaRPr lang="en-GB" sz="4551" dirty="0"/>
          </a:p>
        </p:txBody>
      </p:sp>
    </p:spTree>
    <p:extLst>
      <p:ext uri="{BB962C8B-B14F-4D97-AF65-F5344CB8AC3E}">
        <p14:creationId xmlns:p14="http://schemas.microsoft.com/office/powerpoint/2010/main" val="25503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93474"/>
            <a:ext cx="16582755" cy="887467"/>
          </a:xfrm>
        </p:spPr>
        <p:txBody>
          <a:bodyPr>
            <a:normAutofit/>
          </a:bodyPr>
          <a:lstStyle/>
          <a:p>
            <a:r>
              <a:rPr lang="en-GB" dirty="0"/>
              <a:t>1. The Educational Assistive Technologist</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1. The Educational Assistive Technologist</a:t>
            </a:r>
            <a:endParaRPr lang="en-GB" sz="3982" dirty="0"/>
          </a:p>
        </p:txBody>
      </p:sp>
    </p:spTree>
    <p:extLst>
      <p:ext uri="{BB962C8B-B14F-4D97-AF65-F5344CB8AC3E}">
        <p14:creationId xmlns:p14="http://schemas.microsoft.com/office/powerpoint/2010/main" val="397099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Educational Assistive Technologist</a:t>
            </a:r>
          </a:p>
        </p:txBody>
      </p:sp>
      <p:sp>
        <p:nvSpPr>
          <p:cNvPr id="3" name="Content Placeholder 2"/>
          <p:cNvSpPr>
            <a:spLocks noGrp="1"/>
          </p:cNvSpPr>
          <p:nvPr>
            <p:ph idx="1"/>
          </p:nvPr>
        </p:nvSpPr>
        <p:spPr/>
        <p:txBody>
          <a:bodyPr>
            <a:normAutofit/>
          </a:bodyPr>
          <a:lstStyle/>
          <a:p>
            <a:pPr lvl="0"/>
            <a:r>
              <a:rPr lang="en-GB" sz="4551" dirty="0"/>
              <a:t>Module 1: The educational assistive technologist.</a:t>
            </a:r>
          </a:p>
          <a:p>
            <a:pPr lvl="0"/>
            <a:r>
              <a:rPr lang="en-GB" sz="4551" dirty="0"/>
              <a:t>This will include a reflective skills gap analysis to assist the student to select option modules from across the university that can address any required ‘gaps in learning’.</a:t>
            </a:r>
          </a:p>
          <a:p>
            <a:pPr lvl="0"/>
            <a:r>
              <a:rPr lang="en-GB" sz="4551" dirty="0"/>
              <a:t>Aims: To define the assistive technologist role in context, noting the elements drawn from technology / computing, therapy / health and teaching / education. This will be carried out through highlighting the key role tasks and responsibilities in a number of scenarios.</a:t>
            </a:r>
          </a:p>
          <a:p>
            <a:pPr lvl="0"/>
            <a:endParaRPr lang="en-GB" sz="3982" dirty="0"/>
          </a:p>
        </p:txBody>
      </p:sp>
    </p:spTree>
    <p:extLst>
      <p:ext uri="{BB962C8B-B14F-4D97-AF65-F5344CB8AC3E}">
        <p14:creationId xmlns:p14="http://schemas.microsoft.com/office/powerpoint/2010/main" val="12279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Educational Assistive Technologist</a:t>
            </a:r>
          </a:p>
        </p:txBody>
      </p:sp>
      <p:sp>
        <p:nvSpPr>
          <p:cNvPr id="3" name="Content Placeholder 2"/>
          <p:cNvSpPr>
            <a:spLocks noGrp="1"/>
          </p:cNvSpPr>
          <p:nvPr>
            <p:ph idx="1"/>
          </p:nvPr>
        </p:nvSpPr>
        <p:spPr/>
        <p:txBody>
          <a:bodyPr>
            <a:normAutofit/>
          </a:bodyPr>
          <a:lstStyle/>
          <a:p>
            <a:pPr lvl="0"/>
            <a:r>
              <a:rPr lang="en-GB" sz="4551" dirty="0"/>
              <a:t>Module 1: The educational assistive technologist.</a:t>
            </a:r>
          </a:p>
          <a:p>
            <a:pPr lvl="0"/>
            <a:r>
              <a:rPr lang="en-GB" sz="4551" dirty="0"/>
              <a:t>Indicative content:</a:t>
            </a:r>
          </a:p>
          <a:p>
            <a:pPr lvl="1"/>
            <a:r>
              <a:rPr lang="en-GB" sz="3982" dirty="0"/>
              <a:t>The educational assistive technologist role.</a:t>
            </a:r>
          </a:p>
          <a:p>
            <a:pPr lvl="1"/>
            <a:r>
              <a:rPr lang="en-GB" sz="3982" dirty="0"/>
              <a:t>Inter-multi-trans disciplinary working.</a:t>
            </a:r>
          </a:p>
          <a:p>
            <a:pPr lvl="1"/>
            <a:r>
              <a:rPr lang="en-GB" sz="3982" dirty="0"/>
              <a:t>Individual prior learning and / or skills and experience analysis.</a:t>
            </a:r>
          </a:p>
          <a:p>
            <a:pPr lvl="1"/>
            <a:r>
              <a:rPr lang="en-GB" sz="3982" dirty="0"/>
              <a:t>Relevant legal, regulatory, ethical, professional, and social issues associated with the provision of assistive technology.</a:t>
            </a:r>
          </a:p>
          <a:p>
            <a:pPr lvl="0"/>
            <a:endParaRPr lang="en-GB" sz="4551" dirty="0"/>
          </a:p>
          <a:p>
            <a:pPr lvl="0"/>
            <a:endParaRPr lang="en-GB" sz="3982" dirty="0"/>
          </a:p>
        </p:txBody>
      </p:sp>
    </p:spTree>
    <p:extLst>
      <p:ext uri="{BB962C8B-B14F-4D97-AF65-F5344CB8AC3E}">
        <p14:creationId xmlns:p14="http://schemas.microsoft.com/office/powerpoint/2010/main" val="367233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Educational Assistive Technologist</a:t>
            </a:r>
          </a:p>
        </p:txBody>
      </p:sp>
      <p:sp>
        <p:nvSpPr>
          <p:cNvPr id="6" name="Slide Number Placeholder 5"/>
          <p:cNvSpPr>
            <a:spLocks noGrp="1"/>
          </p:cNvSpPr>
          <p:nvPr>
            <p:ph type="sldNum" sz="quarter" idx="12"/>
          </p:nvPr>
        </p:nvSpPr>
        <p:spPr>
          <a:xfrm>
            <a:off x="10920000" y="6528000"/>
            <a:ext cx="960000" cy="240000"/>
          </a:xfrm>
          <a:prstGeom prst="rect">
            <a:avLst/>
          </a:prstGeom>
        </p:spPr>
        <p:txBody>
          <a:bodyPr vert="horz" lIns="0" tIns="0" rIns="0" bIns="0" rtlCol="0" anchor="t" anchorCtr="0"/>
          <a:lstStyle>
            <a:defPPr>
              <a:defRPr lang="en-US"/>
            </a:defPPr>
            <a:lvl1pPr marL="0" algn="r" defTabSz="914400" rtl="0" eaLnBrk="1" latinLnBrk="0" hangingPunct="1">
              <a:defRPr sz="950" b="1" kern="1200">
                <a:solidFill>
                  <a:srgbClr val="9BA7B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A55F06-C352-544E-8237-6F33909C7E7A}" type="slidenum">
              <a:rPr lang="en-GB" smtClean="0"/>
              <a:pPr/>
              <a:t>16</a:t>
            </a:fld>
            <a:endParaRPr lang="en-GB" noProof="0" dirty="0"/>
          </a:p>
        </p:txBody>
      </p:sp>
      <p:pic>
        <p:nvPicPr>
          <p:cNvPr id="7" name="Picture 1" descr="Diagram of the assistive technologist role, showing the student at the centre of the model represented as a circle, with the assistive technologist surrounding the student and overlapping with other professionals inclusive of speech and language therapist, keyworker, physiotherapist, teachers, behaviour specialist, and occupational therapi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5865" y="1706666"/>
            <a:ext cx="8048533" cy="70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Recruiting Assistive Technologists</a:t>
            </a:r>
            <a:endParaRPr lang="en-GB" dirty="0"/>
          </a:p>
        </p:txBody>
      </p:sp>
      <p:sp>
        <p:nvSpPr>
          <p:cNvPr id="3" name="Content Placeholder 2"/>
          <p:cNvSpPr>
            <a:spLocks noGrp="1"/>
          </p:cNvSpPr>
          <p:nvPr>
            <p:ph idx="1"/>
          </p:nvPr>
        </p:nvSpPr>
        <p:spPr/>
        <p:txBody>
          <a:bodyPr>
            <a:normAutofit/>
          </a:bodyPr>
          <a:lstStyle/>
          <a:p>
            <a:r>
              <a:rPr lang="en-GB" dirty="0"/>
              <a:t>Recruiting AT’s is a challenge</a:t>
            </a:r>
          </a:p>
          <a:p>
            <a:r>
              <a:rPr lang="en-GB" dirty="0"/>
              <a:t>There is no obvious professional qualification or route into this role</a:t>
            </a:r>
          </a:p>
          <a:p>
            <a:r>
              <a:rPr lang="en-GB" dirty="0"/>
              <a:t>Often have to train up people based on a strong experience in one of the three key domains</a:t>
            </a:r>
          </a:p>
          <a:p>
            <a:pPr lvl="1"/>
            <a:r>
              <a:rPr lang="en-GB" dirty="0"/>
              <a:t>Therapy</a:t>
            </a:r>
          </a:p>
          <a:p>
            <a:pPr lvl="1"/>
            <a:r>
              <a:rPr lang="en-GB" dirty="0"/>
              <a:t>Education</a:t>
            </a:r>
          </a:p>
          <a:p>
            <a:pPr lvl="1"/>
            <a:r>
              <a:rPr lang="en-GB" dirty="0"/>
              <a:t>Technology</a:t>
            </a:r>
          </a:p>
          <a:p>
            <a:r>
              <a:rPr lang="en-GB" dirty="0"/>
              <a:t>It is very rare to recruit someone who is instantly able to fully undertake this role</a:t>
            </a:r>
          </a:p>
          <a:p>
            <a:r>
              <a:rPr lang="en-GB" dirty="0"/>
              <a:t>Should emphasise we are looking for people with strong interpersonal skills first</a:t>
            </a:r>
          </a:p>
          <a:p>
            <a:r>
              <a:rPr lang="en-GB" dirty="0"/>
              <a:t>The first step is a skills audit to identify strengths / weaknesses.</a:t>
            </a:r>
          </a:p>
          <a:p>
            <a:endParaRPr lang="en-GB" dirty="0"/>
          </a:p>
        </p:txBody>
      </p:sp>
    </p:spTree>
    <p:extLst>
      <p:ext uri="{BB962C8B-B14F-4D97-AF65-F5344CB8AC3E}">
        <p14:creationId xmlns:p14="http://schemas.microsoft.com/office/powerpoint/2010/main" val="330389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2. Introduction to AT solutions / systems </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2. Introduction to AT solutions / systems </a:t>
            </a:r>
            <a:endParaRPr lang="en-GB" sz="3982" dirty="0"/>
          </a:p>
        </p:txBody>
      </p:sp>
    </p:spTree>
    <p:extLst>
      <p:ext uri="{BB962C8B-B14F-4D97-AF65-F5344CB8AC3E}">
        <p14:creationId xmlns:p14="http://schemas.microsoft.com/office/powerpoint/2010/main" val="41934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Introduction to AT solutions / systems </a:t>
            </a:r>
          </a:p>
        </p:txBody>
      </p:sp>
      <p:sp>
        <p:nvSpPr>
          <p:cNvPr id="3" name="Content Placeholder 2"/>
          <p:cNvSpPr>
            <a:spLocks noGrp="1"/>
          </p:cNvSpPr>
          <p:nvPr>
            <p:ph idx="1"/>
          </p:nvPr>
        </p:nvSpPr>
        <p:spPr/>
        <p:txBody>
          <a:bodyPr>
            <a:normAutofit fontScale="92500"/>
          </a:bodyPr>
          <a:lstStyle/>
          <a:p>
            <a:pPr lvl="0"/>
            <a:r>
              <a:rPr lang="en-GB" sz="4551" dirty="0"/>
              <a:t>Module 2: Introduction to assistive technology solutions / systems.</a:t>
            </a:r>
          </a:p>
          <a:p>
            <a:pPr lvl="0"/>
            <a:r>
              <a:rPr lang="en-GB" sz="4551" dirty="0"/>
              <a:t>This module will cover the full range of assistive technology hardware and software. Guest lectures will be provided by experts on particular technologies, and is likely to include delivery from AT developers, suppliers and experts working in other universities and colleges.</a:t>
            </a:r>
          </a:p>
          <a:p>
            <a:pPr lvl="0"/>
            <a:r>
              <a:rPr lang="en-GB" sz="4551" dirty="0"/>
              <a:t>Aims:</a:t>
            </a:r>
          </a:p>
          <a:p>
            <a:pPr lvl="1"/>
            <a:r>
              <a:rPr lang="en-GB" sz="3982" dirty="0"/>
              <a:t>To introduce students to a range of assistive technology (AT) hardware and software and contextualise the use of such to address function for people with specific physical disabilities and learning difficulties.</a:t>
            </a:r>
          </a:p>
          <a:p>
            <a:pPr lvl="0"/>
            <a:endParaRPr lang="en-GB" sz="3982" dirty="0"/>
          </a:p>
        </p:txBody>
      </p:sp>
    </p:spTree>
    <p:extLst>
      <p:ext uri="{BB962C8B-B14F-4D97-AF65-F5344CB8AC3E}">
        <p14:creationId xmlns:p14="http://schemas.microsoft.com/office/powerpoint/2010/main" val="9382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effectLst/>
                <a:latin typeface="Calibri" panose="020F0502020204030204" pitchFamily="34" charset="0"/>
                <a:ea typeface="Calibri" panose="020F0502020204030204" pitchFamily="34" charset="0"/>
              </a:rPr>
              <a:t>Title:</a:t>
            </a:r>
            <a:r>
              <a:rPr lang="en-GB" sz="4000" dirty="0">
                <a:effectLst/>
                <a:latin typeface="Calibri" panose="020F0502020204030204" pitchFamily="34" charset="0"/>
                <a:ea typeface="Calibri" panose="020F0502020204030204" pitchFamily="34" charset="0"/>
              </a:rPr>
              <a:t> Become a qualified AT: Introduction to the new Educational Assistive Technologist course</a:t>
            </a:r>
          </a:p>
        </p:txBody>
      </p:sp>
      <p:sp>
        <p:nvSpPr>
          <p:cNvPr id="3" name="Content Placeholder 2"/>
          <p:cNvSpPr>
            <a:spLocks noGrp="1"/>
          </p:cNvSpPr>
          <p:nvPr>
            <p:ph idx="1"/>
          </p:nvPr>
        </p:nvSpPr>
        <p:spPr/>
        <p:txBody>
          <a:bodyPr>
            <a:normAutofit/>
          </a:bodyPr>
          <a:lstStyle/>
          <a:p>
            <a:r>
              <a:rPr lang="en-GB" sz="3200" b="1" dirty="0">
                <a:effectLst/>
                <a:latin typeface="Calibri" panose="020F0502020204030204" pitchFamily="34" charset="0"/>
                <a:ea typeface="Calibri" panose="020F0502020204030204" pitchFamily="34" charset="0"/>
              </a:rPr>
              <a:t>Descriptor:</a:t>
            </a:r>
          </a:p>
          <a:p>
            <a:r>
              <a:rPr lang="en-GB" sz="3200" dirty="0">
                <a:effectLst/>
                <a:latin typeface="Calibri" panose="020F0502020204030204" pitchFamily="34" charset="0"/>
                <a:ea typeface="Calibri" panose="020F0502020204030204" pitchFamily="34" charset="0"/>
              </a:rPr>
              <a:t>Dundee University recently launched an Educational Assistive Technology MSc. This exciting new course - commencing in January 2021 - will give formal recognition to the role of an Assistive Technologist working in education.  Rohan has been instrumental in joining with University of Dundee setting up the course and will describe content, modes of delivery and entry requirements.</a:t>
            </a:r>
            <a:endParaRPr lang="en-GB" sz="6600" dirty="0"/>
          </a:p>
          <a:p>
            <a:pPr lvl="0"/>
            <a:endParaRPr lang="en-GB" sz="3982" dirty="0"/>
          </a:p>
        </p:txBody>
      </p:sp>
    </p:spTree>
    <p:extLst>
      <p:ext uri="{BB962C8B-B14F-4D97-AF65-F5344CB8AC3E}">
        <p14:creationId xmlns:p14="http://schemas.microsoft.com/office/powerpoint/2010/main" val="356903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Introduction to AT solutions / systems </a:t>
            </a:r>
          </a:p>
        </p:txBody>
      </p:sp>
      <p:sp>
        <p:nvSpPr>
          <p:cNvPr id="3" name="Content Placeholder 2"/>
          <p:cNvSpPr>
            <a:spLocks noGrp="1"/>
          </p:cNvSpPr>
          <p:nvPr>
            <p:ph idx="1"/>
          </p:nvPr>
        </p:nvSpPr>
        <p:spPr/>
        <p:txBody>
          <a:bodyPr>
            <a:normAutofit fontScale="85000" lnSpcReduction="10000"/>
          </a:bodyPr>
          <a:lstStyle/>
          <a:p>
            <a:pPr lvl="0"/>
            <a:r>
              <a:rPr lang="en-GB" sz="4551" dirty="0"/>
              <a:t>Indicative content:</a:t>
            </a:r>
          </a:p>
          <a:p>
            <a:pPr lvl="1"/>
            <a:r>
              <a:rPr lang="en-GB" sz="3413" dirty="0"/>
              <a:t>Social, participatory and medical models of disability.</a:t>
            </a:r>
          </a:p>
          <a:p>
            <a:pPr lvl="1"/>
            <a:r>
              <a:rPr lang="en-GB" sz="3413" dirty="0"/>
              <a:t>Definitions of assistive technology and justification for selection.</a:t>
            </a:r>
          </a:p>
          <a:p>
            <a:pPr lvl="1"/>
            <a:r>
              <a:rPr lang="en-GB" sz="3413" dirty="0"/>
              <a:t>Assistive technology hardware.</a:t>
            </a:r>
          </a:p>
          <a:p>
            <a:pPr lvl="1"/>
            <a:r>
              <a:rPr lang="en-GB" sz="3413" dirty="0"/>
              <a:t>Assistive technology software.</a:t>
            </a:r>
          </a:p>
          <a:p>
            <a:pPr lvl="1"/>
            <a:r>
              <a:rPr lang="en-GB" sz="3413" dirty="0"/>
              <a:t>Mounting systems and other physical adaptations or accommodations required to enable access.</a:t>
            </a:r>
          </a:p>
          <a:p>
            <a:pPr lvl="1"/>
            <a:r>
              <a:rPr lang="en-GB" sz="3413" dirty="0"/>
              <a:t>AAC (augmentative and alternative communication) technology</a:t>
            </a:r>
          </a:p>
          <a:p>
            <a:pPr lvl="1"/>
            <a:r>
              <a:rPr lang="en-GB" sz="3413" dirty="0"/>
              <a:t>ECS (environmental control systems)</a:t>
            </a:r>
          </a:p>
          <a:p>
            <a:pPr lvl="1"/>
            <a:r>
              <a:rPr lang="en-GB" sz="3413" dirty="0"/>
              <a:t>Adaptation of mainstream devices for use as assistive technology</a:t>
            </a:r>
          </a:p>
          <a:p>
            <a:pPr lvl="1"/>
            <a:r>
              <a:rPr lang="en-GB" sz="3413" dirty="0"/>
              <a:t>Relevant legal, regulatory, ethical, professional and social issues associated with the provision of assistive technology.</a:t>
            </a:r>
          </a:p>
          <a:p>
            <a:pPr lvl="0"/>
            <a:endParaRPr lang="en-GB" sz="3982" dirty="0"/>
          </a:p>
        </p:txBody>
      </p:sp>
    </p:spTree>
    <p:extLst>
      <p:ext uri="{BB962C8B-B14F-4D97-AF65-F5344CB8AC3E}">
        <p14:creationId xmlns:p14="http://schemas.microsoft.com/office/powerpoint/2010/main" val="32245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3. Assessment for assistive technology</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3. Assessment for assistive technology</a:t>
            </a:r>
            <a:endParaRPr lang="en-GB" sz="3982" dirty="0"/>
          </a:p>
        </p:txBody>
      </p:sp>
    </p:spTree>
    <p:extLst>
      <p:ext uri="{BB962C8B-B14F-4D97-AF65-F5344CB8AC3E}">
        <p14:creationId xmlns:p14="http://schemas.microsoft.com/office/powerpoint/2010/main" val="37551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Assessment for assistive technology</a:t>
            </a:r>
          </a:p>
        </p:txBody>
      </p:sp>
      <p:sp>
        <p:nvSpPr>
          <p:cNvPr id="3" name="Content Placeholder 2"/>
          <p:cNvSpPr>
            <a:spLocks noGrp="1"/>
          </p:cNvSpPr>
          <p:nvPr>
            <p:ph idx="1"/>
          </p:nvPr>
        </p:nvSpPr>
        <p:spPr/>
        <p:txBody>
          <a:bodyPr>
            <a:normAutofit fontScale="85000" lnSpcReduction="10000"/>
          </a:bodyPr>
          <a:lstStyle/>
          <a:p>
            <a:pPr lvl="0"/>
            <a:r>
              <a:rPr lang="en-GB" sz="4551" dirty="0"/>
              <a:t>Module 3: Assessment for assistive technology.</a:t>
            </a:r>
          </a:p>
          <a:p>
            <a:pPr lvl="0"/>
            <a:r>
              <a:rPr lang="en-GB" sz="4551" dirty="0"/>
              <a:t>This module will provide a detailed methodology for the needs-based assessment process. The module will be heavily focused on a student / learner led approach, which must include the views / wants / needs of the student.</a:t>
            </a:r>
          </a:p>
          <a:p>
            <a:pPr lvl="0"/>
            <a:r>
              <a:rPr lang="en-GB" sz="4551" dirty="0"/>
              <a:t>Aims:</a:t>
            </a:r>
          </a:p>
          <a:p>
            <a:pPr lvl="1"/>
            <a:r>
              <a:rPr lang="en-GB" sz="3982" dirty="0"/>
              <a:t>For students to gain an in-depth understanding of the needs-based, learner-centred assessment process.</a:t>
            </a:r>
          </a:p>
          <a:p>
            <a:pPr lvl="1"/>
            <a:r>
              <a:rPr lang="en-GB" sz="3982" dirty="0"/>
              <a:t>This will also include an overview of the provisioning, review and ongoing support of assistive technologies in context.</a:t>
            </a:r>
          </a:p>
          <a:p>
            <a:pPr lvl="1"/>
            <a:r>
              <a:rPr lang="en-GB" sz="3982" dirty="0"/>
              <a:t>In order to achieve a high-quality assessment process, the importance of multi, inter and trans-disciplinary working with other professionals will be explored.</a:t>
            </a:r>
          </a:p>
          <a:p>
            <a:pPr lvl="0"/>
            <a:endParaRPr lang="en-GB" sz="3982" dirty="0"/>
          </a:p>
        </p:txBody>
      </p:sp>
    </p:spTree>
    <p:extLst>
      <p:ext uri="{BB962C8B-B14F-4D97-AF65-F5344CB8AC3E}">
        <p14:creationId xmlns:p14="http://schemas.microsoft.com/office/powerpoint/2010/main" val="11170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Assessment for assistive technology</a:t>
            </a:r>
          </a:p>
        </p:txBody>
      </p:sp>
      <p:sp>
        <p:nvSpPr>
          <p:cNvPr id="3" name="Content Placeholder 2"/>
          <p:cNvSpPr>
            <a:spLocks noGrp="1"/>
          </p:cNvSpPr>
          <p:nvPr>
            <p:ph idx="1"/>
          </p:nvPr>
        </p:nvSpPr>
        <p:spPr/>
        <p:txBody>
          <a:bodyPr>
            <a:normAutofit/>
          </a:bodyPr>
          <a:lstStyle/>
          <a:p>
            <a:pPr lvl="0"/>
            <a:r>
              <a:rPr lang="en-GB" sz="4551" dirty="0"/>
              <a:t>Indicative content:</a:t>
            </a:r>
          </a:p>
          <a:p>
            <a:pPr lvl="1"/>
            <a:r>
              <a:rPr lang="en-GB" sz="3413" dirty="0"/>
              <a:t>Disabilities and technologies that support independence for individuals</a:t>
            </a:r>
          </a:p>
          <a:p>
            <a:pPr lvl="1"/>
            <a:r>
              <a:rPr lang="en-GB" sz="3413" dirty="0"/>
              <a:t>Models of assessment for assistive technology provision</a:t>
            </a:r>
          </a:p>
          <a:p>
            <a:pPr lvl="1"/>
            <a:r>
              <a:rPr lang="en-GB" sz="3413" dirty="0"/>
              <a:t>Inter-multi-trans disciplinary working, including joint assessments with other professionals</a:t>
            </a:r>
          </a:p>
          <a:p>
            <a:pPr lvl="1"/>
            <a:r>
              <a:rPr lang="en-GB" sz="3413" dirty="0"/>
              <a:t>Assessment documentation</a:t>
            </a:r>
          </a:p>
          <a:p>
            <a:pPr lvl="1"/>
            <a:r>
              <a:rPr lang="en-GB" sz="3413" dirty="0"/>
              <a:t>Relevant legal, regulatory, ethical, professional and social issues associated with the provision of assistive technology.</a:t>
            </a:r>
          </a:p>
          <a:p>
            <a:pPr lvl="0"/>
            <a:endParaRPr lang="en-GB" sz="3982" dirty="0"/>
          </a:p>
          <a:p>
            <a:pPr lvl="0"/>
            <a:endParaRPr lang="en-GB" sz="3982" dirty="0"/>
          </a:p>
        </p:txBody>
      </p:sp>
    </p:spTree>
    <p:extLst>
      <p:ext uri="{BB962C8B-B14F-4D97-AF65-F5344CB8AC3E}">
        <p14:creationId xmlns:p14="http://schemas.microsoft.com/office/powerpoint/2010/main" val="26143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4. AT in educational programmes</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4. AT in educational programmes</a:t>
            </a:r>
            <a:endParaRPr lang="en-GB" sz="3982" dirty="0"/>
          </a:p>
        </p:txBody>
      </p:sp>
    </p:spTree>
    <p:extLst>
      <p:ext uri="{BB962C8B-B14F-4D97-AF65-F5344CB8AC3E}">
        <p14:creationId xmlns:p14="http://schemas.microsoft.com/office/powerpoint/2010/main" val="287453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AT in educational programmes</a:t>
            </a:r>
          </a:p>
        </p:txBody>
      </p:sp>
      <p:sp>
        <p:nvSpPr>
          <p:cNvPr id="3" name="Content Placeholder 2"/>
          <p:cNvSpPr>
            <a:spLocks noGrp="1"/>
          </p:cNvSpPr>
          <p:nvPr>
            <p:ph idx="1"/>
          </p:nvPr>
        </p:nvSpPr>
        <p:spPr/>
        <p:txBody>
          <a:bodyPr>
            <a:normAutofit lnSpcReduction="10000"/>
          </a:bodyPr>
          <a:lstStyle/>
          <a:p>
            <a:pPr lvl="0"/>
            <a:r>
              <a:rPr lang="en-GB" sz="4551" dirty="0"/>
              <a:t>Module 4: AT in educational programmes.</a:t>
            </a:r>
          </a:p>
          <a:p>
            <a:pPr lvl="0"/>
            <a:r>
              <a:rPr lang="en-GB" sz="4551" dirty="0"/>
              <a:t>This module covers the knowledge the </a:t>
            </a:r>
            <a:r>
              <a:rPr lang="en-GB" sz="4551" dirty="0" err="1"/>
              <a:t>EduAT</a:t>
            </a:r>
            <a:r>
              <a:rPr lang="en-GB" sz="4551" dirty="0"/>
              <a:t> needs to know to embed AT systems into taught programmes, inclusive of working with teachers or OT’s to scale the use of a system over time.</a:t>
            </a:r>
          </a:p>
          <a:p>
            <a:pPr lvl="0"/>
            <a:r>
              <a:rPr lang="en-GB" sz="4551" dirty="0"/>
              <a:t>Aims:</a:t>
            </a:r>
          </a:p>
          <a:p>
            <a:pPr lvl="1"/>
            <a:r>
              <a:rPr lang="en-GB" sz="3982" dirty="0"/>
              <a:t>To equip students to successfully embed assistive technology (AT) within educational programmes, inclusive of the requirements for inter, multi or trans-disciplinary working.</a:t>
            </a:r>
          </a:p>
          <a:p>
            <a:pPr lvl="1"/>
            <a:r>
              <a:rPr lang="en-GB" sz="3982" dirty="0"/>
              <a:t>Relevant documentation and regulatory considerations will be considered. </a:t>
            </a:r>
          </a:p>
        </p:txBody>
      </p:sp>
    </p:spTree>
    <p:extLst>
      <p:ext uri="{BB962C8B-B14F-4D97-AF65-F5344CB8AC3E}">
        <p14:creationId xmlns:p14="http://schemas.microsoft.com/office/powerpoint/2010/main" val="1488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AT in educational programmes</a:t>
            </a:r>
          </a:p>
        </p:txBody>
      </p:sp>
      <p:sp>
        <p:nvSpPr>
          <p:cNvPr id="3" name="Content Placeholder 2"/>
          <p:cNvSpPr>
            <a:spLocks noGrp="1"/>
          </p:cNvSpPr>
          <p:nvPr>
            <p:ph idx="1"/>
          </p:nvPr>
        </p:nvSpPr>
        <p:spPr/>
        <p:txBody>
          <a:bodyPr>
            <a:normAutofit fontScale="85000" lnSpcReduction="10000"/>
          </a:bodyPr>
          <a:lstStyle/>
          <a:p>
            <a:pPr lvl="0"/>
            <a:r>
              <a:rPr lang="en-GB" sz="4551" dirty="0"/>
              <a:t>Indicative content:</a:t>
            </a:r>
          </a:p>
          <a:p>
            <a:pPr lvl="1"/>
            <a:r>
              <a:rPr lang="en-GB" sz="3413" dirty="0"/>
              <a:t>Embedding AT within taught programmes inclusive of subject, level and context specific examples</a:t>
            </a:r>
          </a:p>
          <a:p>
            <a:pPr lvl="1"/>
            <a:r>
              <a:rPr lang="en-GB" sz="3413" dirty="0"/>
              <a:t>Educational practice (inclusive of relevant glossary of commonly used educational vocabulary)</a:t>
            </a:r>
          </a:p>
          <a:p>
            <a:pPr lvl="1"/>
            <a:r>
              <a:rPr lang="en-GB" sz="3413" dirty="0"/>
              <a:t>Methodology for inclusion of AT elements within education specific documentation</a:t>
            </a:r>
          </a:p>
          <a:p>
            <a:pPr lvl="1"/>
            <a:r>
              <a:rPr lang="en-GB" sz="3413" dirty="0"/>
              <a:t>Inter-multi-trans disciplinary approaches to including AT within taught programmes</a:t>
            </a:r>
          </a:p>
          <a:p>
            <a:pPr lvl="1"/>
            <a:r>
              <a:rPr lang="en-GB" sz="3413" dirty="0"/>
              <a:t>Safeguarding and acceptable use policies and procedures and how they impact on various AT use</a:t>
            </a:r>
          </a:p>
          <a:p>
            <a:pPr lvl="1"/>
            <a:r>
              <a:rPr lang="en-GB" sz="3413" dirty="0"/>
              <a:t>Risk assessment and general e-safety and safeguarding practice.</a:t>
            </a:r>
          </a:p>
          <a:p>
            <a:pPr lvl="1"/>
            <a:r>
              <a:rPr lang="en-GB" sz="3413" dirty="0"/>
              <a:t>E-learning best practice</a:t>
            </a:r>
          </a:p>
          <a:p>
            <a:pPr lvl="1"/>
            <a:r>
              <a:rPr lang="en-GB" sz="3413" dirty="0"/>
              <a:t>AT funding in educational contexts</a:t>
            </a:r>
          </a:p>
          <a:p>
            <a:pPr lvl="1"/>
            <a:r>
              <a:rPr lang="en-GB" sz="3413" dirty="0"/>
              <a:t>Regulatory frameworks and AT provision / practice government.</a:t>
            </a:r>
          </a:p>
          <a:p>
            <a:pPr lvl="0"/>
            <a:endParaRPr lang="en-GB" sz="3982" dirty="0"/>
          </a:p>
        </p:txBody>
      </p:sp>
    </p:spTree>
    <p:extLst>
      <p:ext uri="{BB962C8B-B14F-4D97-AF65-F5344CB8AC3E}">
        <p14:creationId xmlns:p14="http://schemas.microsoft.com/office/powerpoint/2010/main" val="25408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5. Specialist and mainstream AT</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5. Specialist and mainstream AT</a:t>
            </a:r>
            <a:endParaRPr lang="en-GB" sz="3982" dirty="0"/>
          </a:p>
        </p:txBody>
      </p:sp>
    </p:spTree>
    <p:extLst>
      <p:ext uri="{BB962C8B-B14F-4D97-AF65-F5344CB8AC3E}">
        <p14:creationId xmlns:p14="http://schemas.microsoft.com/office/powerpoint/2010/main" val="32430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Specialist and mainstream AT</a:t>
            </a:r>
          </a:p>
        </p:txBody>
      </p:sp>
      <p:sp>
        <p:nvSpPr>
          <p:cNvPr id="3" name="Content Placeholder 2"/>
          <p:cNvSpPr>
            <a:spLocks noGrp="1"/>
          </p:cNvSpPr>
          <p:nvPr>
            <p:ph idx="1"/>
          </p:nvPr>
        </p:nvSpPr>
        <p:spPr/>
        <p:txBody>
          <a:bodyPr>
            <a:normAutofit lnSpcReduction="10000"/>
          </a:bodyPr>
          <a:lstStyle/>
          <a:p>
            <a:pPr lvl="0"/>
            <a:r>
              <a:rPr lang="en-GB" sz="4551" dirty="0"/>
              <a:t>Module 5: Specialist and mainstream AT.</a:t>
            </a:r>
          </a:p>
          <a:p>
            <a:pPr lvl="0"/>
            <a:r>
              <a:rPr lang="en-GB" sz="4551" dirty="0"/>
              <a:t>Covering when and how you might choose to use specialist or mainstream AT. This will include the UDL (universal design for learning) approach, as well as accessibility options baked into mainstream technology. Methods for adapting mainstream technology for more specialist use will also be included.</a:t>
            </a:r>
          </a:p>
          <a:p>
            <a:pPr lvl="0"/>
            <a:r>
              <a:rPr lang="en-GB" sz="4551" dirty="0"/>
              <a:t>Aims:</a:t>
            </a:r>
          </a:p>
          <a:p>
            <a:pPr lvl="1"/>
            <a:r>
              <a:rPr lang="en-GB" sz="3413" dirty="0"/>
              <a:t>For students to understand the impact of utilising specialist AT and using or adapting mainstream systems.</a:t>
            </a:r>
          </a:p>
          <a:p>
            <a:pPr lvl="1"/>
            <a:r>
              <a:rPr lang="en-GB" sz="3413" dirty="0"/>
              <a:t>Examples of different types of AT use in different contexts will be considered.</a:t>
            </a:r>
          </a:p>
        </p:txBody>
      </p:sp>
    </p:spTree>
    <p:extLst>
      <p:ext uri="{BB962C8B-B14F-4D97-AF65-F5344CB8AC3E}">
        <p14:creationId xmlns:p14="http://schemas.microsoft.com/office/powerpoint/2010/main" val="8753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Specialist and mainstream AT</a:t>
            </a:r>
          </a:p>
        </p:txBody>
      </p:sp>
      <p:sp>
        <p:nvSpPr>
          <p:cNvPr id="3" name="Content Placeholder 2"/>
          <p:cNvSpPr>
            <a:spLocks noGrp="1"/>
          </p:cNvSpPr>
          <p:nvPr>
            <p:ph idx="1"/>
          </p:nvPr>
        </p:nvSpPr>
        <p:spPr/>
        <p:txBody>
          <a:bodyPr>
            <a:normAutofit lnSpcReduction="10000"/>
          </a:bodyPr>
          <a:lstStyle/>
          <a:p>
            <a:pPr lvl="0"/>
            <a:r>
              <a:rPr lang="en-GB" sz="4551" dirty="0"/>
              <a:t>Indicative content:</a:t>
            </a:r>
          </a:p>
          <a:p>
            <a:pPr lvl="1"/>
            <a:r>
              <a:rPr lang="en-GB" sz="3982" dirty="0"/>
              <a:t>Dedicated AT/AAC devices and mainstream devices</a:t>
            </a:r>
          </a:p>
          <a:p>
            <a:pPr lvl="1"/>
            <a:r>
              <a:rPr lang="en-GB" sz="3982" dirty="0"/>
              <a:t>Mainstream AT hardware</a:t>
            </a:r>
          </a:p>
          <a:p>
            <a:pPr lvl="1"/>
            <a:r>
              <a:rPr lang="en-GB" sz="3982" dirty="0"/>
              <a:t>Accessibility options built into operating systems</a:t>
            </a:r>
          </a:p>
          <a:p>
            <a:pPr lvl="1"/>
            <a:r>
              <a:rPr lang="en-GB" sz="3982" dirty="0"/>
              <a:t>‘Portability’ of accessibility settings between computers in corporate networks</a:t>
            </a:r>
          </a:p>
          <a:p>
            <a:pPr lvl="1"/>
            <a:r>
              <a:rPr lang="en-GB" sz="3982" dirty="0"/>
              <a:t>AT software as a productivity tool for all</a:t>
            </a:r>
          </a:p>
          <a:p>
            <a:pPr lvl="1"/>
            <a:r>
              <a:rPr lang="en-GB" sz="3982" dirty="0"/>
              <a:t>Legislation and regulatory frameworks relating to assistive technology provision or practice.</a:t>
            </a:r>
          </a:p>
          <a:p>
            <a:pPr lvl="0"/>
            <a:endParaRPr lang="en-GB" sz="3413" dirty="0"/>
          </a:p>
        </p:txBody>
      </p:sp>
    </p:spTree>
    <p:extLst>
      <p:ext uri="{BB962C8B-B14F-4D97-AF65-F5344CB8AC3E}">
        <p14:creationId xmlns:p14="http://schemas.microsoft.com/office/powerpoint/2010/main" val="38175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Assistive Technology?</a:t>
            </a:r>
          </a:p>
        </p:txBody>
      </p:sp>
      <p:sp>
        <p:nvSpPr>
          <p:cNvPr id="3" name="Content Placeholder 2"/>
          <p:cNvSpPr>
            <a:spLocks noGrp="1"/>
          </p:cNvSpPr>
          <p:nvPr>
            <p:ph idx="1"/>
          </p:nvPr>
        </p:nvSpPr>
        <p:spPr/>
        <p:txBody>
          <a:bodyPr>
            <a:normAutofit fontScale="92500" lnSpcReduction="10000"/>
          </a:bodyPr>
          <a:lstStyle/>
          <a:p>
            <a:pPr lvl="0"/>
            <a:r>
              <a:rPr lang="en-GB" sz="4551" dirty="0"/>
              <a:t>Assistive technology provision allows students to:</a:t>
            </a:r>
          </a:p>
          <a:p>
            <a:pPr lvl="1"/>
            <a:r>
              <a:rPr lang="en-GB" sz="3982" dirty="0"/>
              <a:t>Access the curriculum at all (e.g. a communication aid user)</a:t>
            </a:r>
          </a:p>
          <a:p>
            <a:pPr lvl="1"/>
            <a:r>
              <a:rPr lang="en-GB" sz="3982" dirty="0"/>
              <a:t>Access the curriculum at a higher level (e.g. those needing literacy support software)</a:t>
            </a:r>
          </a:p>
          <a:p>
            <a:pPr lvl="0"/>
            <a:r>
              <a:rPr lang="en-GB" sz="4551" dirty="0"/>
              <a:t>Allows students improved:</a:t>
            </a:r>
          </a:p>
          <a:p>
            <a:pPr lvl="1"/>
            <a:r>
              <a:rPr lang="en-GB" sz="3982" dirty="0"/>
              <a:t>Independence</a:t>
            </a:r>
          </a:p>
          <a:p>
            <a:pPr lvl="1"/>
            <a:r>
              <a:rPr lang="en-GB" sz="3982" dirty="0"/>
              <a:t>Access to communication</a:t>
            </a:r>
          </a:p>
          <a:p>
            <a:pPr lvl="1"/>
            <a:r>
              <a:rPr lang="en-GB" sz="3982" dirty="0"/>
              <a:t>Access to the environment</a:t>
            </a:r>
          </a:p>
          <a:p>
            <a:pPr lvl="1"/>
            <a:r>
              <a:rPr lang="en-GB" sz="3982" dirty="0"/>
              <a:t>Access to leisure opportunities, enjoyment and fun!</a:t>
            </a:r>
          </a:p>
          <a:p>
            <a:pPr lvl="0"/>
            <a:endParaRPr lang="en-GB" sz="4551" dirty="0"/>
          </a:p>
          <a:p>
            <a:pPr lvl="0"/>
            <a:endParaRPr lang="en-GB" sz="3982" dirty="0"/>
          </a:p>
        </p:txBody>
      </p:sp>
    </p:spTree>
    <p:extLst>
      <p:ext uri="{BB962C8B-B14F-4D97-AF65-F5344CB8AC3E}">
        <p14:creationId xmlns:p14="http://schemas.microsoft.com/office/powerpoint/2010/main" val="293412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6. AT partner relationships</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6. AT partner relationships</a:t>
            </a:r>
            <a:endParaRPr lang="en-GB" sz="3982" dirty="0"/>
          </a:p>
        </p:txBody>
      </p:sp>
    </p:spTree>
    <p:extLst>
      <p:ext uri="{BB962C8B-B14F-4D97-AF65-F5344CB8AC3E}">
        <p14:creationId xmlns:p14="http://schemas.microsoft.com/office/powerpoint/2010/main" val="131707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AT partner relationships</a:t>
            </a:r>
          </a:p>
        </p:txBody>
      </p:sp>
      <p:sp>
        <p:nvSpPr>
          <p:cNvPr id="3" name="Content Placeholder 2"/>
          <p:cNvSpPr>
            <a:spLocks noGrp="1"/>
          </p:cNvSpPr>
          <p:nvPr>
            <p:ph idx="1"/>
          </p:nvPr>
        </p:nvSpPr>
        <p:spPr/>
        <p:txBody>
          <a:bodyPr>
            <a:normAutofit fontScale="92500" lnSpcReduction="20000"/>
          </a:bodyPr>
          <a:lstStyle/>
          <a:p>
            <a:pPr lvl="0"/>
            <a:r>
              <a:rPr lang="en-GB" sz="4551" dirty="0"/>
              <a:t>Module 6: AT partner relationships.</a:t>
            </a:r>
          </a:p>
          <a:p>
            <a:pPr lvl="0"/>
            <a:r>
              <a:rPr lang="en-GB" sz="4551" dirty="0"/>
              <a:t>This module will cover teaming models for use within an organisation as well as covering how to make referrals to specialised services where these exist. Note that this will be streamed by nation, so students understand the process in the home nation.</a:t>
            </a:r>
          </a:p>
          <a:p>
            <a:pPr lvl="0"/>
            <a:r>
              <a:rPr lang="en-GB" sz="4551" dirty="0"/>
              <a:t>Aims:</a:t>
            </a:r>
          </a:p>
          <a:p>
            <a:pPr lvl="1"/>
            <a:r>
              <a:rPr lang="en-GB" sz="3982" dirty="0"/>
              <a:t>To give students an appreciation of how partnership working with other bodies can be vital to successful assistive technology provision.</a:t>
            </a:r>
          </a:p>
          <a:p>
            <a:pPr lvl="1"/>
            <a:r>
              <a:rPr lang="en-GB" sz="3982" dirty="0"/>
              <a:t>This will involve factors such as transition into or out of a service or educational organisation as well as funding or assessment referrals for particular AT systems or services.</a:t>
            </a:r>
            <a:endParaRPr lang="en-GB" sz="3413" dirty="0"/>
          </a:p>
        </p:txBody>
      </p:sp>
    </p:spTree>
    <p:extLst>
      <p:ext uri="{BB962C8B-B14F-4D97-AF65-F5344CB8AC3E}">
        <p14:creationId xmlns:p14="http://schemas.microsoft.com/office/powerpoint/2010/main" val="16878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AT partner relationships</a:t>
            </a:r>
          </a:p>
        </p:txBody>
      </p:sp>
      <p:sp>
        <p:nvSpPr>
          <p:cNvPr id="3" name="Content Placeholder 2"/>
          <p:cNvSpPr>
            <a:spLocks noGrp="1"/>
          </p:cNvSpPr>
          <p:nvPr>
            <p:ph idx="1"/>
          </p:nvPr>
        </p:nvSpPr>
        <p:spPr/>
        <p:txBody>
          <a:bodyPr>
            <a:normAutofit fontScale="92500" lnSpcReduction="10000"/>
          </a:bodyPr>
          <a:lstStyle/>
          <a:p>
            <a:pPr lvl="0"/>
            <a:r>
              <a:rPr lang="en-GB" sz="4551" dirty="0"/>
              <a:t>Indicative content</a:t>
            </a:r>
          </a:p>
          <a:p>
            <a:pPr lvl="1"/>
            <a:r>
              <a:rPr lang="en-GB" sz="3982" dirty="0"/>
              <a:t>Funding entitlement variation for AAC or other AT (such as ECS) between the nations of the UK (England, Scotland, Wales and Northern Ireland)</a:t>
            </a:r>
          </a:p>
          <a:p>
            <a:pPr lvl="1"/>
            <a:r>
              <a:rPr lang="en-GB" sz="3982" dirty="0"/>
              <a:t>Methods of making referrals to funding or assessment bodies and variation</a:t>
            </a:r>
          </a:p>
          <a:p>
            <a:pPr lvl="1"/>
            <a:r>
              <a:rPr lang="en-GB" sz="3982" dirty="0"/>
              <a:t>Routes for funding equipment</a:t>
            </a:r>
          </a:p>
          <a:p>
            <a:pPr lvl="1"/>
            <a:r>
              <a:rPr lang="en-GB" sz="3982" dirty="0"/>
              <a:t>Working with other specialists or stakeholders that operate internally or externally to the student’s home organisation</a:t>
            </a:r>
          </a:p>
          <a:p>
            <a:pPr lvl="1"/>
            <a:r>
              <a:rPr lang="en-GB" sz="3982" dirty="0"/>
              <a:t>Undertaking joint assessments or providing appropriate reports</a:t>
            </a:r>
          </a:p>
          <a:p>
            <a:pPr lvl="1"/>
            <a:r>
              <a:rPr lang="en-GB" sz="3982" dirty="0"/>
              <a:t>Education specific joint-working</a:t>
            </a:r>
          </a:p>
          <a:p>
            <a:pPr lvl="1"/>
            <a:r>
              <a:rPr lang="en-GB" sz="3982" dirty="0"/>
              <a:t>Consideration of relevant regulatory and legal frameworks.</a:t>
            </a:r>
          </a:p>
        </p:txBody>
      </p:sp>
    </p:spTree>
    <p:extLst>
      <p:ext uri="{BB962C8B-B14F-4D97-AF65-F5344CB8AC3E}">
        <p14:creationId xmlns:p14="http://schemas.microsoft.com/office/powerpoint/2010/main" val="33877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64" y="93474"/>
            <a:ext cx="14233600" cy="887467"/>
          </a:xfrm>
        </p:spPr>
        <p:txBody>
          <a:bodyPr>
            <a:normAutofit/>
          </a:bodyPr>
          <a:lstStyle/>
          <a:p>
            <a:r>
              <a:rPr lang="en-GB" dirty="0"/>
              <a:t>7. Dissertation project </a:t>
            </a:r>
          </a:p>
        </p:txBody>
      </p:sp>
      <p:sp>
        <p:nvSpPr>
          <p:cNvPr id="3" name="Content Placeholder 2"/>
          <p:cNvSpPr>
            <a:spLocks noGrp="1"/>
          </p:cNvSpPr>
          <p:nvPr>
            <p:ph idx="1"/>
          </p:nvPr>
        </p:nvSpPr>
        <p:spPr/>
        <p:txBody>
          <a:bodyPr>
            <a:normAutofit/>
          </a:bodyPr>
          <a:lstStyle/>
          <a:p>
            <a:pPr algn="ctr"/>
            <a:endParaRPr lang="en-GB" sz="7680" b="1" dirty="0"/>
          </a:p>
          <a:p>
            <a:pPr algn="ctr"/>
            <a:endParaRPr lang="en-GB" sz="7680" b="1" dirty="0"/>
          </a:p>
          <a:p>
            <a:pPr algn="ctr"/>
            <a:r>
              <a:rPr lang="en-GB" sz="7680" b="1" dirty="0"/>
              <a:t>7. Dissertation project</a:t>
            </a:r>
            <a:endParaRPr lang="en-GB" sz="3982" dirty="0"/>
          </a:p>
        </p:txBody>
      </p:sp>
    </p:spTree>
    <p:extLst>
      <p:ext uri="{BB962C8B-B14F-4D97-AF65-F5344CB8AC3E}">
        <p14:creationId xmlns:p14="http://schemas.microsoft.com/office/powerpoint/2010/main" val="306404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Dissertation project </a:t>
            </a:r>
          </a:p>
        </p:txBody>
      </p:sp>
      <p:sp>
        <p:nvSpPr>
          <p:cNvPr id="3" name="Content Placeholder 2"/>
          <p:cNvSpPr>
            <a:spLocks noGrp="1"/>
          </p:cNvSpPr>
          <p:nvPr>
            <p:ph idx="1"/>
          </p:nvPr>
        </p:nvSpPr>
        <p:spPr/>
        <p:txBody>
          <a:bodyPr>
            <a:normAutofit/>
          </a:bodyPr>
          <a:lstStyle/>
          <a:p>
            <a:pPr lvl="0"/>
            <a:r>
              <a:rPr lang="en-GB" sz="4551" dirty="0"/>
              <a:t>Module 7: Dissertation project</a:t>
            </a:r>
          </a:p>
          <a:p>
            <a:pPr lvl="0"/>
            <a:r>
              <a:rPr lang="en-GB" sz="4551" dirty="0"/>
              <a:t>To be based on students working or work placement context.</a:t>
            </a:r>
          </a:p>
          <a:p>
            <a:pPr lvl="0"/>
            <a:r>
              <a:rPr lang="en-GB" sz="4551" dirty="0"/>
              <a:t>Aims:</a:t>
            </a:r>
          </a:p>
          <a:p>
            <a:pPr lvl="1"/>
            <a:r>
              <a:rPr lang="en-GB" sz="3982" dirty="0"/>
              <a:t>The aim of the project is to give the student experience in carrying out an independent assistive technology project within their work environment.</a:t>
            </a:r>
          </a:p>
        </p:txBody>
      </p:sp>
    </p:spTree>
    <p:extLst>
      <p:ext uri="{BB962C8B-B14F-4D97-AF65-F5344CB8AC3E}">
        <p14:creationId xmlns:p14="http://schemas.microsoft.com/office/powerpoint/2010/main" val="25808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Dissertation project </a:t>
            </a:r>
          </a:p>
        </p:txBody>
      </p:sp>
      <p:sp>
        <p:nvSpPr>
          <p:cNvPr id="3" name="Content Placeholder 2"/>
          <p:cNvSpPr>
            <a:spLocks noGrp="1"/>
          </p:cNvSpPr>
          <p:nvPr>
            <p:ph idx="1"/>
          </p:nvPr>
        </p:nvSpPr>
        <p:spPr/>
        <p:txBody>
          <a:bodyPr>
            <a:normAutofit fontScale="77500" lnSpcReduction="20000"/>
          </a:bodyPr>
          <a:lstStyle/>
          <a:p>
            <a:pPr lvl="0"/>
            <a:r>
              <a:rPr lang="en-GB" sz="4551" dirty="0"/>
              <a:t>Intended learning outcomes:</a:t>
            </a:r>
          </a:p>
          <a:p>
            <a:pPr lvl="0"/>
            <a:r>
              <a:rPr lang="en-GB" sz="3982" dirty="0"/>
              <a:t>Knowledge</a:t>
            </a:r>
          </a:p>
          <a:p>
            <a:pPr lvl="1"/>
            <a:r>
              <a:rPr lang="en-GB" sz="3413" dirty="0"/>
              <a:t>This will depend upon the particular project undertaken. </a:t>
            </a:r>
          </a:p>
          <a:p>
            <a:pPr lvl="0"/>
            <a:r>
              <a:rPr lang="en-GB" sz="3982" dirty="0"/>
              <a:t>Subject-specific practical and intellectual skills and attributes</a:t>
            </a:r>
          </a:p>
          <a:p>
            <a:pPr lvl="1"/>
            <a:r>
              <a:rPr lang="en-GB" sz="3413" dirty="0"/>
              <a:t>Experience in researching a need/s within the assistive technology landscape, developing a comprehensive project plan with designing, technical/education work and evaluation.</a:t>
            </a:r>
          </a:p>
          <a:p>
            <a:pPr lvl="1"/>
            <a:r>
              <a:rPr lang="en-GB" sz="3413" dirty="0"/>
              <a:t>Designing and evaluating their own project.</a:t>
            </a:r>
          </a:p>
          <a:p>
            <a:pPr lvl="1"/>
            <a:r>
              <a:rPr lang="en-GB" sz="3413" dirty="0"/>
              <a:t>Experience in producing a practical solution to a real problem</a:t>
            </a:r>
          </a:p>
          <a:p>
            <a:pPr lvl="1"/>
            <a:r>
              <a:rPr lang="en-GB" sz="3413" dirty="0"/>
              <a:t>Using a disciplined approach to using assistive technology in an educational / social setting. This may involve technology adaptation or creation. </a:t>
            </a:r>
          </a:p>
          <a:p>
            <a:pPr lvl="0"/>
            <a:r>
              <a:rPr lang="en-GB" sz="3982" dirty="0"/>
              <a:t>Transferrable, employability and enterprise skills and attributes</a:t>
            </a:r>
          </a:p>
          <a:p>
            <a:pPr lvl="1"/>
            <a:r>
              <a:rPr lang="en-GB" sz="3413" dirty="0"/>
              <a:t>Independent organisation of work, project planning, time management, report writing, project meetings, communication and presentation skills.</a:t>
            </a:r>
          </a:p>
          <a:p>
            <a:pPr lvl="0"/>
            <a:endParaRPr lang="en-GB" sz="3982" dirty="0"/>
          </a:p>
        </p:txBody>
      </p:sp>
    </p:spTree>
    <p:extLst>
      <p:ext uri="{BB962C8B-B14F-4D97-AF65-F5344CB8AC3E}">
        <p14:creationId xmlns:p14="http://schemas.microsoft.com/office/powerpoint/2010/main" val="19039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 any questions?</a:t>
            </a:r>
          </a:p>
        </p:txBody>
      </p:sp>
      <p:sp>
        <p:nvSpPr>
          <p:cNvPr id="4" name="Text Placeholder 3"/>
          <p:cNvSpPr>
            <a:spLocks noGrp="1"/>
          </p:cNvSpPr>
          <p:nvPr>
            <p:ph type="body" sz="quarter" idx="15"/>
          </p:nvPr>
        </p:nvSpPr>
        <p:spPr>
          <a:xfrm>
            <a:off x="4782234" y="3996818"/>
            <a:ext cx="7355841" cy="530806"/>
          </a:xfrm>
        </p:spPr>
        <p:txBody>
          <a:bodyPr/>
          <a:lstStyle/>
          <a:p>
            <a:r>
              <a:rPr lang="en-GB" dirty="0"/>
              <a:t>Rohan Slaughter</a:t>
            </a:r>
          </a:p>
        </p:txBody>
      </p:sp>
      <p:sp>
        <p:nvSpPr>
          <p:cNvPr id="5" name="Text Placeholder 4"/>
          <p:cNvSpPr>
            <a:spLocks noGrp="1"/>
          </p:cNvSpPr>
          <p:nvPr>
            <p:ph type="body" sz="quarter" idx="16"/>
          </p:nvPr>
        </p:nvSpPr>
        <p:spPr>
          <a:xfrm>
            <a:off x="4782234" y="4491741"/>
            <a:ext cx="7355841" cy="472745"/>
          </a:xfrm>
        </p:spPr>
        <p:txBody>
          <a:bodyPr/>
          <a:lstStyle/>
          <a:p>
            <a:r>
              <a:rPr lang="en-GB" dirty="0"/>
              <a:t>Senior lecturer</a:t>
            </a:r>
          </a:p>
          <a:p>
            <a:endParaRPr lang="en-GB" dirty="0"/>
          </a:p>
        </p:txBody>
      </p:sp>
      <p:sp>
        <p:nvSpPr>
          <p:cNvPr id="10" name="Text Placeholder 4"/>
          <p:cNvSpPr>
            <a:spLocks noGrp="1"/>
          </p:cNvSpPr>
          <p:nvPr>
            <p:ph type="body" sz="quarter" idx="16"/>
          </p:nvPr>
        </p:nvSpPr>
        <p:spPr>
          <a:xfrm>
            <a:off x="4782232" y="5132506"/>
            <a:ext cx="7355841" cy="472745"/>
          </a:xfrm>
        </p:spPr>
        <p:txBody>
          <a:bodyPr/>
          <a:lstStyle/>
          <a:p>
            <a:r>
              <a:rPr lang="en-GB" dirty="0"/>
              <a:t>Twitter @rohanslaughter</a:t>
            </a:r>
          </a:p>
          <a:p>
            <a:endParaRPr lang="en-GB" dirty="0"/>
          </a:p>
          <a:p>
            <a:endParaRPr lang="en-GB" dirty="0"/>
          </a:p>
        </p:txBody>
      </p:sp>
      <p:sp>
        <p:nvSpPr>
          <p:cNvPr id="6" name="Text Placeholder 5"/>
          <p:cNvSpPr>
            <a:spLocks noGrp="1"/>
          </p:cNvSpPr>
          <p:nvPr>
            <p:ph type="body" sz="quarter" idx="17"/>
          </p:nvPr>
        </p:nvSpPr>
        <p:spPr/>
        <p:txBody>
          <a:bodyPr/>
          <a:lstStyle/>
          <a:p>
            <a:r>
              <a:rPr lang="en-GB" dirty="0"/>
              <a:t>rslaughter001@dundee.ac.uk</a:t>
            </a:r>
          </a:p>
        </p:txBody>
      </p:sp>
    </p:spTree>
    <p:extLst>
      <p:ext uri="{BB962C8B-B14F-4D97-AF65-F5344CB8AC3E}">
        <p14:creationId xmlns:p14="http://schemas.microsoft.com/office/powerpoint/2010/main" val="174504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Assistive Technology</a:t>
            </a:r>
          </a:p>
        </p:txBody>
      </p:sp>
      <p:sp>
        <p:nvSpPr>
          <p:cNvPr id="3" name="Content Placeholder 2"/>
          <p:cNvSpPr>
            <a:spLocks noGrp="1"/>
          </p:cNvSpPr>
          <p:nvPr>
            <p:ph idx="1"/>
          </p:nvPr>
        </p:nvSpPr>
        <p:spPr/>
        <p:txBody>
          <a:bodyPr>
            <a:normAutofit fontScale="92500" lnSpcReduction="20000"/>
          </a:bodyPr>
          <a:lstStyle/>
          <a:p>
            <a:r>
              <a:rPr lang="en-GB" dirty="0"/>
              <a:t>What is Assistive Technology?</a:t>
            </a:r>
          </a:p>
          <a:p>
            <a:pPr lvl="1"/>
            <a:r>
              <a:rPr lang="en-GB" dirty="0"/>
              <a:t>“Assistive technology (AT) is any item, piece of equipment, software program, or product system that is used to increase, maintain, or improve the functional capabilities of persons with disabilities. (</a:t>
            </a:r>
            <a:r>
              <a:rPr lang="en-GB" dirty="0">
                <a:hlinkClick r:id="rId3"/>
              </a:rPr>
              <a:t>ATIA definition</a:t>
            </a:r>
            <a:r>
              <a:rPr lang="en-GB" dirty="0"/>
              <a:t>)</a:t>
            </a:r>
          </a:p>
          <a:p>
            <a:r>
              <a:rPr lang="en-GB" dirty="0"/>
              <a:t>In College contexts we can include:</a:t>
            </a:r>
          </a:p>
          <a:p>
            <a:r>
              <a:rPr lang="en-GB" b="1" dirty="0"/>
              <a:t>Computer access devices</a:t>
            </a:r>
          </a:p>
          <a:p>
            <a:pPr lvl="1"/>
            <a:r>
              <a:rPr lang="en-GB" dirty="0"/>
              <a:t>Alternative pointing devices, keyboards, other input devices like eye-gaze or switches</a:t>
            </a:r>
          </a:p>
          <a:p>
            <a:pPr lvl="1"/>
            <a:r>
              <a:rPr lang="en-GB" dirty="0"/>
              <a:t>Low or no vision / hearing support e.g. screen readers, amplifiers etc.</a:t>
            </a:r>
            <a:endParaRPr lang="en-GB" b="1" dirty="0"/>
          </a:p>
          <a:p>
            <a:r>
              <a:rPr lang="en-GB" b="1" dirty="0"/>
              <a:t>Communication aids</a:t>
            </a:r>
          </a:p>
          <a:p>
            <a:pPr lvl="1"/>
            <a:r>
              <a:rPr lang="en-GB" dirty="0"/>
              <a:t>Also known as AAC – Alternative Augmentative Communication, VOCA – Voice Output Communication Aid</a:t>
            </a:r>
          </a:p>
          <a:p>
            <a:r>
              <a:rPr lang="en-GB" b="1" dirty="0"/>
              <a:t>Literacy and numeracy support tools </a:t>
            </a:r>
            <a:r>
              <a:rPr lang="en-GB" dirty="0"/>
              <a:t>(Read and Write, Dragon, mind mapping tools etc.)</a:t>
            </a:r>
          </a:p>
          <a:p>
            <a:r>
              <a:rPr lang="en-GB" dirty="0"/>
              <a:t>‘Baked into the operating system’ </a:t>
            </a:r>
            <a:r>
              <a:rPr lang="en-GB" b="1" dirty="0"/>
              <a:t>accessibility options </a:t>
            </a:r>
            <a:r>
              <a:rPr lang="en-GB" dirty="0"/>
              <a:t>(e.g. Windows, MacOS, iOS iPhone, iPads etc.)</a:t>
            </a:r>
          </a:p>
          <a:p>
            <a:r>
              <a:rPr lang="en-GB" b="1" dirty="0"/>
              <a:t>Environmental Control Systems (ECS)</a:t>
            </a:r>
          </a:p>
          <a:p>
            <a:pPr lvl="1"/>
            <a:r>
              <a:rPr lang="en-GB" dirty="0"/>
              <a:t>Home automation (e.g. media control, lights, heat, windows, doors, blinds etc.)</a:t>
            </a:r>
          </a:p>
        </p:txBody>
      </p:sp>
    </p:spTree>
    <p:extLst>
      <p:ext uri="{BB962C8B-B14F-4D97-AF65-F5344CB8AC3E}">
        <p14:creationId xmlns:p14="http://schemas.microsoft.com/office/powerpoint/2010/main" val="27396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teaching this course?</a:t>
            </a:r>
          </a:p>
        </p:txBody>
      </p:sp>
      <p:sp>
        <p:nvSpPr>
          <p:cNvPr id="3" name="Content Placeholder 2"/>
          <p:cNvSpPr>
            <a:spLocks noGrp="1"/>
          </p:cNvSpPr>
          <p:nvPr>
            <p:ph idx="1"/>
          </p:nvPr>
        </p:nvSpPr>
        <p:spPr/>
        <p:txBody>
          <a:bodyPr>
            <a:normAutofit/>
          </a:bodyPr>
          <a:lstStyle/>
          <a:p>
            <a:pPr marL="457200" indent="-457200">
              <a:buFont typeface="Calibri" panose="020F0502020204030204" pitchFamily="34" charset="0"/>
              <a:buChar char="→"/>
            </a:pPr>
            <a:r>
              <a:rPr lang="en-GB" dirty="0">
                <a:hlinkClick r:id="rId3"/>
              </a:rPr>
              <a:t>Prof Annalu Waller</a:t>
            </a:r>
            <a:endParaRPr lang="en-GB" dirty="0"/>
          </a:p>
          <a:p>
            <a:pPr marL="457200" indent="-457200">
              <a:buFont typeface="Calibri" panose="020F0502020204030204" pitchFamily="34" charset="0"/>
              <a:buChar char="→"/>
            </a:pPr>
            <a:endParaRPr lang="en-GB" dirty="0"/>
          </a:p>
          <a:p>
            <a:pPr marL="457200" indent="-457200">
              <a:buFont typeface="Calibri" panose="020F0502020204030204" pitchFamily="34" charset="0"/>
              <a:buChar char="→"/>
            </a:pPr>
            <a:r>
              <a:rPr lang="en-GB" dirty="0">
                <a:hlinkClick r:id="rId4"/>
              </a:rPr>
              <a:t>Rolf Black</a:t>
            </a:r>
            <a:endParaRPr lang="en-GB" dirty="0"/>
          </a:p>
          <a:p>
            <a:pPr marL="457200" indent="-457200">
              <a:buFont typeface="Calibri" panose="020F0502020204030204" pitchFamily="34" charset="0"/>
              <a:buChar char="→"/>
            </a:pPr>
            <a:endParaRPr lang="en-GB" dirty="0"/>
          </a:p>
          <a:p>
            <a:pPr marL="457200" indent="-457200">
              <a:buFont typeface="Calibri" panose="020F0502020204030204" pitchFamily="34" charset="0"/>
              <a:buChar char="→"/>
            </a:pPr>
            <a:r>
              <a:rPr lang="en-GB" dirty="0">
                <a:hlinkClick r:id="rId5"/>
              </a:rPr>
              <a:t>Rohan Slaughter</a:t>
            </a:r>
            <a:r>
              <a:rPr lang="en-GB" dirty="0"/>
              <a:t>, (links to Jisc page)</a:t>
            </a:r>
          </a:p>
          <a:p>
            <a:pPr marL="457200" indent="-457200">
              <a:buFont typeface="Calibri" panose="020F0502020204030204" pitchFamily="34" charset="0"/>
              <a:buChar char="→"/>
            </a:pPr>
            <a:endParaRPr lang="en-GB" dirty="0"/>
          </a:p>
        </p:txBody>
      </p:sp>
      <p:pic>
        <p:nvPicPr>
          <p:cNvPr id="5" name="Picture 4" descr="Image of Rohan Slaughter">
            <a:extLst>
              <a:ext uri="{FF2B5EF4-FFF2-40B4-BE49-F238E27FC236}">
                <a16:creationId xmlns:a16="http://schemas.microsoft.com/office/drawing/2014/main" id="{2A34425D-1D0C-4938-BC01-F17CB4788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4646" y="5613355"/>
            <a:ext cx="4580622" cy="2987361"/>
          </a:xfrm>
          <a:prstGeom prst="rect">
            <a:avLst/>
          </a:prstGeom>
        </p:spPr>
      </p:pic>
      <p:pic>
        <p:nvPicPr>
          <p:cNvPr id="7" name="Picture 6" descr="Image of Rolf Black">
            <a:extLst>
              <a:ext uri="{FF2B5EF4-FFF2-40B4-BE49-F238E27FC236}">
                <a16:creationId xmlns:a16="http://schemas.microsoft.com/office/drawing/2014/main" id="{A62D3A24-8808-4476-BA84-D36A5A60E6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7705" y="5599290"/>
            <a:ext cx="3001426" cy="3001426"/>
          </a:xfrm>
          <a:prstGeom prst="rect">
            <a:avLst/>
          </a:prstGeom>
        </p:spPr>
      </p:pic>
      <p:pic>
        <p:nvPicPr>
          <p:cNvPr id="9" name="Picture 8" descr="Image of Professor Annalu Waller">
            <a:extLst>
              <a:ext uri="{FF2B5EF4-FFF2-40B4-BE49-F238E27FC236}">
                <a16:creationId xmlns:a16="http://schemas.microsoft.com/office/drawing/2014/main" id="{914B0CCE-754C-443E-B7B9-647BB1831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3190" y="5599290"/>
            <a:ext cx="3001426" cy="3001426"/>
          </a:xfrm>
          <a:prstGeom prst="rect">
            <a:avLst/>
          </a:prstGeom>
        </p:spPr>
      </p:pic>
    </p:spTree>
    <p:extLst>
      <p:ext uri="{BB962C8B-B14F-4D97-AF65-F5344CB8AC3E}">
        <p14:creationId xmlns:p14="http://schemas.microsoft.com/office/powerpoint/2010/main" val="157263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background on my experience</a:t>
            </a:r>
          </a:p>
        </p:txBody>
      </p:sp>
      <p:sp>
        <p:nvSpPr>
          <p:cNvPr id="3" name="Content Placeholder 2"/>
          <p:cNvSpPr>
            <a:spLocks noGrp="1"/>
          </p:cNvSpPr>
          <p:nvPr>
            <p:ph idx="1"/>
          </p:nvPr>
        </p:nvSpPr>
        <p:spPr/>
        <p:txBody>
          <a:bodyPr>
            <a:normAutofit/>
          </a:bodyPr>
          <a:lstStyle/>
          <a:p>
            <a:pPr lvl="1"/>
            <a:r>
              <a:rPr lang="en-GB" sz="4300" dirty="0"/>
              <a:t>I have just started as a lecturer at the University of Dundee.</a:t>
            </a:r>
          </a:p>
          <a:p>
            <a:pPr lvl="1"/>
            <a:r>
              <a:rPr lang="en-GB" sz="4300" dirty="0"/>
              <a:t>Employed by Jisc as a subject specialist from Sept 2015- Oct 2020:</a:t>
            </a:r>
          </a:p>
          <a:p>
            <a:pPr lvl="2"/>
            <a:r>
              <a:rPr lang="en-GB" sz="3216" dirty="0"/>
              <a:t>Provided support on assistive technology and infrastructure to all Jisc members</a:t>
            </a:r>
          </a:p>
          <a:p>
            <a:pPr lvl="1"/>
            <a:r>
              <a:rPr lang="en-GB" sz="4300" dirty="0"/>
              <a:t>Previously worked at Beaumont College for more than 15 years:</a:t>
            </a:r>
          </a:p>
          <a:p>
            <a:pPr lvl="2"/>
            <a:r>
              <a:rPr lang="en-GB" sz="3129" dirty="0"/>
              <a:t>Developed an integrated Technology service at Beaumont, inclusive of:</a:t>
            </a:r>
          </a:p>
          <a:p>
            <a:pPr lvl="2"/>
            <a:r>
              <a:rPr lang="en-GB" sz="3129" dirty="0"/>
              <a:t>Mainstream technology (IT)</a:t>
            </a:r>
          </a:p>
          <a:p>
            <a:pPr lvl="2"/>
            <a:r>
              <a:rPr lang="en-GB" sz="3129" dirty="0"/>
              <a:t>Assistive Technology (AT)</a:t>
            </a:r>
          </a:p>
          <a:p>
            <a:pPr lvl="2"/>
            <a:r>
              <a:rPr lang="en-GB" sz="3129" dirty="0"/>
              <a:t>E-learning / Technology Enhanced Learning</a:t>
            </a:r>
          </a:p>
          <a:p>
            <a:pPr lvl="2"/>
            <a:r>
              <a:rPr lang="en-GB" sz="3129" dirty="0"/>
              <a:t>MIS (Management Information Systems)</a:t>
            </a:r>
          </a:p>
        </p:txBody>
      </p:sp>
    </p:spTree>
    <p:extLst>
      <p:ext uri="{BB962C8B-B14F-4D97-AF65-F5344CB8AC3E}">
        <p14:creationId xmlns:p14="http://schemas.microsoft.com/office/powerpoint/2010/main" val="422894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this course for?</a:t>
            </a:r>
          </a:p>
        </p:txBody>
      </p:sp>
      <p:sp>
        <p:nvSpPr>
          <p:cNvPr id="3" name="Content Placeholder 2"/>
          <p:cNvSpPr>
            <a:spLocks noGrp="1"/>
          </p:cNvSpPr>
          <p:nvPr>
            <p:ph idx="1"/>
          </p:nvPr>
        </p:nvSpPr>
        <p:spPr/>
        <p:txBody>
          <a:bodyPr>
            <a:normAutofit/>
          </a:bodyPr>
          <a:lstStyle/>
          <a:p>
            <a:pPr lvl="1"/>
            <a:r>
              <a:rPr lang="en-GB" sz="2800" dirty="0"/>
              <a:t>Anyone who wishes to become an educational assistive technologist (</a:t>
            </a:r>
            <a:r>
              <a:rPr lang="en-GB" sz="2800" dirty="0" err="1"/>
              <a:t>EduAT</a:t>
            </a:r>
            <a:r>
              <a:rPr lang="en-GB" sz="2800" dirty="0"/>
              <a:t>)</a:t>
            </a:r>
          </a:p>
          <a:p>
            <a:pPr lvl="1"/>
            <a:r>
              <a:rPr lang="en-GB" sz="2800" dirty="0"/>
              <a:t>Students could be:</a:t>
            </a:r>
          </a:p>
          <a:p>
            <a:pPr lvl="2"/>
            <a:r>
              <a:rPr lang="en-GB" sz="2516" dirty="0"/>
              <a:t>Teachers, or teaching assistants</a:t>
            </a:r>
          </a:p>
          <a:p>
            <a:pPr lvl="2"/>
            <a:r>
              <a:rPr lang="en-GB" sz="2516" dirty="0"/>
              <a:t>Therapists, or therapy assistants / technicians</a:t>
            </a:r>
          </a:p>
          <a:p>
            <a:pPr lvl="2"/>
            <a:r>
              <a:rPr lang="en-GB" sz="2516" dirty="0"/>
              <a:t>Technologists, from a variety of backgrounds</a:t>
            </a:r>
          </a:p>
          <a:p>
            <a:pPr lvl="1"/>
            <a:r>
              <a:rPr lang="en-GB" sz="2800" dirty="0"/>
              <a:t>We expect that most students will have prior experience and/or be working in an AT environment</a:t>
            </a:r>
          </a:p>
          <a:p>
            <a:pPr lvl="1"/>
            <a:r>
              <a:rPr lang="en-GB" sz="2800" dirty="0"/>
              <a:t>In some cases we expect that students will already be employed in a suitable context:</a:t>
            </a:r>
          </a:p>
          <a:p>
            <a:pPr lvl="2"/>
            <a:r>
              <a:rPr lang="en-GB" sz="2516" dirty="0"/>
              <a:t>Inclusive of education, social care or third sector organisations</a:t>
            </a:r>
          </a:p>
          <a:p>
            <a:pPr lvl="2"/>
            <a:r>
              <a:rPr lang="en-GB" sz="2516" dirty="0"/>
              <a:t>In a role that requires the post holder to support the use of AT</a:t>
            </a:r>
          </a:p>
          <a:p>
            <a:pPr lvl="2"/>
            <a:r>
              <a:rPr lang="en-GB" sz="2516" dirty="0"/>
              <a:t>For this reason we expect the part time option is likely to be most popular</a:t>
            </a:r>
          </a:p>
          <a:p>
            <a:pPr lvl="2"/>
            <a:r>
              <a:rPr lang="en-GB" sz="2516" dirty="0"/>
              <a:t>Where a student is not employed in a suitable context work placements can be identified.</a:t>
            </a:r>
            <a:endParaRPr lang="en-GB" sz="2561" dirty="0"/>
          </a:p>
          <a:p>
            <a:pPr lvl="1"/>
            <a:endParaRPr lang="en-GB" sz="2800" dirty="0"/>
          </a:p>
        </p:txBody>
      </p:sp>
    </p:spTree>
    <p:extLst>
      <p:ext uri="{BB962C8B-B14F-4D97-AF65-F5344CB8AC3E}">
        <p14:creationId xmlns:p14="http://schemas.microsoft.com/office/powerpoint/2010/main" val="160541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Modes of delivery</a:t>
            </a:r>
          </a:p>
        </p:txBody>
      </p:sp>
      <p:sp>
        <p:nvSpPr>
          <p:cNvPr id="3" name="Content Placeholder 2"/>
          <p:cNvSpPr>
            <a:spLocks noGrp="1"/>
          </p:cNvSpPr>
          <p:nvPr>
            <p:ph idx="1"/>
          </p:nvPr>
        </p:nvSpPr>
        <p:spPr/>
        <p:txBody>
          <a:bodyPr>
            <a:normAutofit/>
          </a:bodyPr>
          <a:lstStyle/>
          <a:p>
            <a:pPr lvl="1"/>
            <a:r>
              <a:rPr lang="en-GB" sz="4300" dirty="0"/>
              <a:t>The course has two modes of delivery</a:t>
            </a:r>
          </a:p>
          <a:p>
            <a:pPr lvl="2"/>
            <a:r>
              <a:rPr lang="en-GB" sz="2845" dirty="0">
                <a:hlinkClick r:id="rId3"/>
              </a:rPr>
              <a:t>Full time over one year</a:t>
            </a:r>
            <a:endParaRPr lang="en-GB" sz="2845" dirty="0"/>
          </a:p>
          <a:p>
            <a:pPr lvl="2"/>
            <a:r>
              <a:rPr lang="en-GB" sz="2845" dirty="0">
                <a:hlinkClick r:id="rId3"/>
              </a:rPr>
              <a:t>Part time over two years</a:t>
            </a:r>
            <a:endParaRPr lang="en-GB" sz="2845" dirty="0"/>
          </a:p>
          <a:p>
            <a:pPr lvl="2"/>
            <a:r>
              <a:rPr lang="en-GB" sz="2845" dirty="0"/>
              <a:t>The first intakes are planned from January 2020</a:t>
            </a:r>
          </a:p>
          <a:p>
            <a:pPr lvl="1"/>
            <a:r>
              <a:rPr lang="en-GB" sz="4300" dirty="0"/>
              <a:t>The course is blended learning offer:</a:t>
            </a:r>
          </a:p>
          <a:p>
            <a:pPr lvl="2"/>
            <a:r>
              <a:rPr lang="en-GB" sz="2845" dirty="0"/>
              <a:t>It will largely be delivered online / remotely</a:t>
            </a:r>
          </a:p>
          <a:p>
            <a:pPr lvl="2"/>
            <a:r>
              <a:rPr lang="en-GB" sz="2845" dirty="0"/>
              <a:t>We do plan 2 intensive ‘teaching weeks’</a:t>
            </a:r>
          </a:p>
          <a:p>
            <a:pPr lvl="2"/>
            <a:r>
              <a:rPr lang="en-GB" sz="2845" dirty="0"/>
              <a:t>These weeks may not be ‘on-campus’, or ‘in-person’ in 2021 due to the Covid-19 pandemic</a:t>
            </a:r>
          </a:p>
        </p:txBody>
      </p:sp>
    </p:spTree>
    <p:extLst>
      <p:ext uri="{BB962C8B-B14F-4D97-AF65-F5344CB8AC3E}">
        <p14:creationId xmlns:p14="http://schemas.microsoft.com/office/powerpoint/2010/main" val="5202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Entry requirements</a:t>
            </a:r>
          </a:p>
        </p:txBody>
      </p:sp>
      <p:sp>
        <p:nvSpPr>
          <p:cNvPr id="3" name="Content Placeholder 2"/>
          <p:cNvSpPr>
            <a:spLocks noGrp="1"/>
          </p:cNvSpPr>
          <p:nvPr>
            <p:ph idx="1"/>
          </p:nvPr>
        </p:nvSpPr>
        <p:spPr/>
        <p:txBody>
          <a:bodyPr>
            <a:normAutofit/>
          </a:bodyPr>
          <a:lstStyle/>
          <a:p>
            <a:pPr lvl="1"/>
            <a:r>
              <a:rPr lang="en-GB" sz="4300" dirty="0"/>
              <a:t>Entry requirements</a:t>
            </a:r>
          </a:p>
          <a:p>
            <a:pPr lvl="2"/>
            <a:r>
              <a:rPr lang="en-GB" sz="2400" dirty="0"/>
              <a:t>Honours degree at 2:1 or above in computing, education or a therapeutic subject OR an equivalent qualification (e.g. postgraduate certificate/ diploma of education) OR experience in assistive technology and special education. </a:t>
            </a:r>
          </a:p>
          <a:p>
            <a:pPr lvl="2"/>
            <a:r>
              <a:rPr lang="en-GB" sz="2400" dirty="0"/>
              <a:t>You will need to have Protecting Vulnerable Groups (PVG) member status or equivalent (enhanced disclosure).</a:t>
            </a:r>
          </a:p>
          <a:p>
            <a:pPr lvl="1"/>
            <a:r>
              <a:rPr lang="en-GB" sz="4300" dirty="0"/>
              <a:t>Experience matters</a:t>
            </a:r>
          </a:p>
          <a:p>
            <a:pPr lvl="2"/>
            <a:r>
              <a:rPr lang="en-GB" sz="2400" dirty="0"/>
              <a:t>We have deliberately kept the entry requirements flexible</a:t>
            </a:r>
          </a:p>
          <a:p>
            <a:pPr lvl="2"/>
            <a:r>
              <a:rPr lang="en-GB" sz="2400" dirty="0"/>
              <a:t>Students do not need to have a first degree if they have relevant experience</a:t>
            </a:r>
          </a:p>
          <a:p>
            <a:pPr lvl="2"/>
            <a:r>
              <a:rPr lang="en-GB" sz="2400" dirty="0"/>
              <a:t>Experience of working in specialist education or within mainstream education, supporting disabled students</a:t>
            </a:r>
          </a:p>
          <a:p>
            <a:pPr lvl="2"/>
            <a:r>
              <a:rPr lang="en-GB" sz="2400" dirty="0"/>
              <a:t>Experience of assistive technology assessment, provisioning and ongoing support </a:t>
            </a:r>
          </a:p>
          <a:p>
            <a:pPr lvl="2"/>
            <a:endParaRPr lang="en-GB" sz="3129" dirty="0"/>
          </a:p>
        </p:txBody>
      </p:sp>
    </p:spTree>
    <p:extLst>
      <p:ext uri="{BB962C8B-B14F-4D97-AF65-F5344CB8AC3E}">
        <p14:creationId xmlns:p14="http://schemas.microsoft.com/office/powerpoint/2010/main" val="421810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f56afcf2-e521-4e13-86ac-41e19915597e"/>
</p:tagLst>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BF317B4B-A6BE-A041-96D8-37C422A3EC6F}" vid="{7B840AF0-BE92-BD4E-9B55-5C349B8D8981}"/>
    </a:ext>
  </a:extLst>
</a:theme>
</file>

<file path=ppt/theme/theme2.xml><?xml version="1.0" encoding="utf-8"?>
<a:theme xmlns:a="http://schemas.openxmlformats.org/drawingml/2006/main" name="Dark imag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E6EBC21-F45F-B842-B55A-43E102FE8AFD}" vid="{B6395E1A-C4C9-AF46-98DE-3C4B1F1D95E5}"/>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20E0E"/>
        </a:solid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C20E0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212121"/>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A15967AE93C2439C6D540295E4793A" ma:contentTypeVersion="12" ma:contentTypeDescription="Create a new document." ma:contentTypeScope="" ma:versionID="6373872d42df0bfe8cd3ac00cbb20904">
  <xsd:schema xmlns:xsd="http://www.w3.org/2001/XMLSchema" xmlns:xs="http://www.w3.org/2001/XMLSchema" xmlns:p="http://schemas.microsoft.com/office/2006/metadata/properties" xmlns:ns2="eefd7c87-d9d2-4895-8f0d-4cda1a5bcaa1" xmlns:ns3="c5b77680-acd9-42ce-989c-6c2ed5478eaa" targetNamespace="http://schemas.microsoft.com/office/2006/metadata/properties" ma:root="true" ma:fieldsID="eba324f8e8c5e9faeb5f02e6accda4ed" ns2:_="" ns3:_="">
    <xsd:import namespace="eefd7c87-d9d2-4895-8f0d-4cda1a5bcaa1"/>
    <xsd:import namespace="c5b77680-acd9-42ce-989c-6c2ed5478e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d7c87-d9d2-4895-8f0d-4cda1a5bc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b77680-acd9-42ce-989c-6c2ed5478e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204E0F-2C32-4EA7-A837-3CBF49E4DA5D}">
  <ds:schemaRefs>
    <ds:schemaRef ds:uri="http://schemas.microsoft.com/sharepoint/v3/contenttype/forms"/>
  </ds:schemaRefs>
</ds:datastoreItem>
</file>

<file path=customXml/itemProps2.xml><?xml version="1.0" encoding="utf-8"?>
<ds:datastoreItem xmlns:ds="http://schemas.openxmlformats.org/officeDocument/2006/customXml" ds:itemID="{79E46443-E2CB-400F-9A97-CD767485A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d7c87-d9d2-4895-8f0d-4cda1a5bcaa1"/>
    <ds:schemaRef ds:uri="c5b77680-acd9-42ce-989c-6c2ed5478e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87CA5B-2EBB-4E7A-BC62-0F4D6713A75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43890</TotalTime>
  <Words>3755</Words>
  <Application>Microsoft Office PowerPoint</Application>
  <PresentationFormat>Custom</PresentationFormat>
  <Paragraphs>361</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Avenir Roman</vt:lpstr>
      <vt:lpstr>Calibri</vt:lpstr>
      <vt:lpstr>Helvetica Neue Light</vt:lpstr>
      <vt:lpstr>University of Dundee</vt:lpstr>
      <vt:lpstr>Dark image</vt:lpstr>
      <vt:lpstr>MSc in Educational Assistive Technology</vt:lpstr>
      <vt:lpstr>Title: Become a qualified AT: Introduction to the new Educational Assistive Technologist course</vt:lpstr>
      <vt:lpstr>Why Assistive Technology?</vt:lpstr>
      <vt:lpstr>Why Assistive Technology</vt:lpstr>
      <vt:lpstr>Who is teaching this course?</vt:lpstr>
      <vt:lpstr>A brief background on my experience</vt:lpstr>
      <vt:lpstr>Who is this course for?</vt:lpstr>
      <vt:lpstr>Modes of delivery</vt:lpstr>
      <vt:lpstr>Entry requirements</vt:lpstr>
      <vt:lpstr>Course content: modules</vt:lpstr>
      <vt:lpstr>MSc in Educational Assistive Technology</vt:lpstr>
      <vt:lpstr>Educational Assistive Technology</vt:lpstr>
      <vt:lpstr>1. The Educational Assistive Technologist</vt:lpstr>
      <vt:lpstr>1. The Educational Assistive Technologist</vt:lpstr>
      <vt:lpstr>1. The Educational Assistive Technologist</vt:lpstr>
      <vt:lpstr>1. The Educational Assistive Technologist</vt:lpstr>
      <vt:lpstr>Recruiting Assistive Technologists</vt:lpstr>
      <vt:lpstr>2. Introduction to AT solutions / systems </vt:lpstr>
      <vt:lpstr>2. Introduction to AT solutions / systems </vt:lpstr>
      <vt:lpstr>2. Introduction to AT solutions / systems </vt:lpstr>
      <vt:lpstr>3. Assessment for assistive technology</vt:lpstr>
      <vt:lpstr>3. Assessment for assistive technology</vt:lpstr>
      <vt:lpstr>3. Assessment for assistive technology</vt:lpstr>
      <vt:lpstr>4. AT in educational programmes</vt:lpstr>
      <vt:lpstr>4. AT in educational programmes</vt:lpstr>
      <vt:lpstr>4. AT in educational programmes</vt:lpstr>
      <vt:lpstr>5. Specialist and mainstream AT</vt:lpstr>
      <vt:lpstr>5. Specialist and mainstream AT</vt:lpstr>
      <vt:lpstr>5. Specialist and mainstream AT</vt:lpstr>
      <vt:lpstr>6. AT partner relationships</vt:lpstr>
      <vt:lpstr>6. AT partner relationships</vt:lpstr>
      <vt:lpstr>6. AT partner relationships</vt:lpstr>
      <vt:lpstr>7. Dissertation project </vt:lpstr>
      <vt:lpstr>7. Dissertation project </vt:lpstr>
      <vt:lpstr>7. Dissertation project </vt:lpstr>
      <vt:lpstr>Thank you –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EduAT Overview</dc:title>
  <dc:creator>AWaller</dc:creator>
  <cp:lastModifiedBy>Amanda Tribble</cp:lastModifiedBy>
  <cp:revision>280</cp:revision>
  <cp:lastPrinted>2015-09-22T21:23:26Z</cp:lastPrinted>
  <dcterms:modified xsi:type="dcterms:W3CDTF">2020-11-02T11:37:00Z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0x010100BFA15967AE93C2439C6D540295E4793A</vt:lpwstr>
  </property>
</Properties>
</file>