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322" r:id="rId6"/>
    <p:sldId id="323" r:id="rId7"/>
    <p:sldId id="325" r:id="rId8"/>
    <p:sldId id="338" r:id="rId9"/>
    <p:sldId id="329" r:id="rId10"/>
    <p:sldId id="339" r:id="rId11"/>
    <p:sldId id="344" r:id="rId12"/>
    <p:sldId id="330" r:id="rId13"/>
    <p:sldId id="331" r:id="rId14"/>
    <p:sldId id="337" r:id="rId15"/>
    <p:sldId id="335" r:id="rId16"/>
  </p:sldIdLst>
  <p:sldSz cx="12192000" cy="6858000"/>
  <p:notesSz cx="6858000" cy="1400175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l McIntyre" initials="FM" lastIdx="4" clrIdx="0">
    <p:extLst>
      <p:ext uri="{19B8F6BF-5375-455C-9EA6-DF929625EA0E}">
        <p15:presenceInfo xmlns:p15="http://schemas.microsoft.com/office/powerpoint/2012/main" userId="S::fil.mcintyre@natspec.org.uk::b46ba499-a749-4070-b86b-a43ee720b4d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97"/>
    <a:srgbClr val="250E62"/>
    <a:srgbClr val="BEE1DC"/>
    <a:srgbClr val="D69A2D"/>
    <a:srgbClr val="009FDF"/>
    <a:srgbClr val="991E66"/>
    <a:srgbClr val="AA771E"/>
    <a:srgbClr val="0092D2"/>
    <a:srgbClr val="830057"/>
    <a:srgbClr val="47AD8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7CFBB1-9321-451E-B958-21DD7075757D}" v="6" dt="2020-07-23T10:05:37.8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79" autoAdjust="0"/>
  </p:normalViewPr>
  <p:slideViewPr>
    <p:cSldViewPr snapToGrid="0">
      <p:cViewPr varScale="1">
        <p:scale>
          <a:sx n="99" d="100"/>
          <a:sy n="99" d="100"/>
        </p:scale>
        <p:origin x="9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F498A-FA0A-8A4F-928E-B69E0326908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DE3D8-D713-5E40-B4DF-9930D99C5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388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51748-2E2A-F645-A498-72B9AFD4C47F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253D3-EB3C-1342-BBE5-FE4A7880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60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me-accessibility.com/documentation/around-92-of-people-with-impairments-play-games-despite-difficulties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1 minute</a:t>
            </a:r>
          </a:p>
          <a:p>
            <a:r>
              <a:rPr lang="en-GB" dirty="0">
                <a:cs typeface="Calibri"/>
              </a:rPr>
              <a:t>Both delivering</a:t>
            </a:r>
          </a:p>
          <a:p>
            <a:r>
              <a:rPr lang="en-GB" dirty="0">
                <a:cs typeface="Calibri"/>
              </a:rPr>
              <a:t>Keep this brief and</a:t>
            </a:r>
            <a:r>
              <a:rPr lang="en-GB" baseline="0" dirty="0">
                <a:cs typeface="Calibri"/>
              </a:rPr>
              <a:t> explain your role to the audience. We will be able to discuss projects and other collaborations in the Q and A section afterwards.</a:t>
            </a: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253D3-EB3C-1342-BBE5-FE4A788048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28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1 minute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253D3-EB3C-1342-BBE5-FE4A788048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923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 minute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253D3-EB3C-1342-BBE5-FE4A788048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77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1 minute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253D3-EB3C-1342-BBE5-FE4A788048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44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Tahoma"/>
                <a:ea typeface="Tahoma"/>
                <a:cs typeface="Arial"/>
              </a:rPr>
              <a:t>2 </a:t>
            </a:r>
            <a:r>
              <a:rPr lang="en-GB" sz="1200" dirty="0" err="1">
                <a:latin typeface="Tahoma"/>
                <a:ea typeface="Tahoma"/>
                <a:cs typeface="Arial"/>
              </a:rPr>
              <a:t>mins</a:t>
            </a:r>
            <a:endParaRPr lang="en-GB" sz="1200" dirty="0">
              <a:latin typeface="Tahoma"/>
              <a:ea typeface="Tahom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Tahoma"/>
                <a:ea typeface="Tahoma"/>
                <a:cs typeface="Arial"/>
              </a:rPr>
              <a:t>Simon delivering and explaining the</a:t>
            </a:r>
            <a:r>
              <a:rPr lang="en-GB" sz="1200" baseline="0" dirty="0">
                <a:latin typeface="Tahoma"/>
                <a:ea typeface="Tahoma"/>
                <a:cs typeface="Arial"/>
              </a:rPr>
              <a:t> impacts he has seen on Able Gamers lives.</a:t>
            </a:r>
            <a:endParaRPr lang="en-GB" sz="1200" dirty="0">
              <a:latin typeface="Tahoma"/>
              <a:ea typeface="Tahom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3"/>
              </a:rPr>
              <a:t>https://www.game-accessibility.com/documentation/around-92-of-people-with-impairments-play-games-despite-difficulties/</a:t>
            </a:r>
            <a:endParaRPr lang="en-GB" sz="1200" dirty="0">
              <a:latin typeface="Tahoma"/>
              <a:ea typeface="Tahom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253D3-EB3C-1342-BBE5-FE4A788048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744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Tahoma"/>
                <a:ea typeface="Tahoma"/>
                <a:cs typeface="Arial"/>
              </a:rPr>
              <a:t>1 minute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Tahoma"/>
                <a:ea typeface="Tahoma"/>
                <a:cs typeface="Arial"/>
              </a:rPr>
              <a:t>Simon delivering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Tahoma"/>
                <a:ea typeface="Tahoma"/>
                <a:cs typeface="Arial"/>
              </a:rPr>
              <a:t>Key points.</a:t>
            </a:r>
            <a:r>
              <a:rPr lang="en-GB" sz="1200" baseline="0" dirty="0">
                <a:latin typeface="Tahoma"/>
                <a:ea typeface="Tahoma"/>
                <a:cs typeface="Arial"/>
              </a:rPr>
              <a:t> Today we only have 20 minutes, so we will be discussing how you can adapt access for you learners/clients</a:t>
            </a:r>
            <a:endParaRPr lang="en-GB" sz="1200" dirty="0">
              <a:latin typeface="Tahoma"/>
              <a:ea typeface="Tahoma"/>
              <a:cs typeface="Arial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253D3-EB3C-1342-BBE5-FE4A788048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014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Tahoma"/>
                <a:ea typeface="Tahoma"/>
                <a:cs typeface="Arial"/>
              </a:rPr>
              <a:t>2 minutes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Tahoma"/>
                <a:ea typeface="Tahoma"/>
                <a:cs typeface="Arial"/>
              </a:rPr>
              <a:t>There are many ways in which you</a:t>
            </a:r>
            <a:r>
              <a:rPr lang="en-GB" sz="1200" baseline="0" dirty="0">
                <a:latin typeface="Tahoma"/>
                <a:ea typeface="Tahoma"/>
                <a:cs typeface="Arial"/>
              </a:rPr>
              <a:t> can ensure the maximum level of inclusion for the people you work with.</a:t>
            </a:r>
            <a:endParaRPr lang="en-GB" sz="1200" dirty="0">
              <a:latin typeface="Tahoma"/>
              <a:ea typeface="Tahom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Tahoma"/>
                <a:ea typeface="Tahoma"/>
                <a:cs typeface="Arial"/>
              </a:rPr>
              <a:t>Simon delivering</a:t>
            </a:r>
          </a:p>
          <a:p>
            <a:r>
              <a:rPr lang="en-US" dirty="0">
                <a:cs typeface="Calibri"/>
              </a:rPr>
              <a:t>Image source - https://twitter.com/NellyShred4/status/1321501268968288257/photo/1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253D3-EB3C-1342-BBE5-FE4A788048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037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 minutes</a:t>
            </a:r>
          </a:p>
          <a:p>
            <a:r>
              <a:rPr lang="en-GB" dirty="0"/>
              <a:t>Simon</a:t>
            </a:r>
            <a:r>
              <a:rPr lang="en-GB" baseline="0" dirty="0"/>
              <a:t> to s</a:t>
            </a:r>
            <a:r>
              <a:rPr lang="en-GB" dirty="0"/>
              <a:t>hare screen of learners</a:t>
            </a:r>
            <a:r>
              <a:rPr lang="en-GB" baseline="0" dirty="0"/>
              <a:t> using adaptive access through the X-Box Adaptive Controller</a:t>
            </a:r>
          </a:p>
          <a:p>
            <a:r>
              <a:rPr lang="en-GB" baseline="0" dirty="0"/>
              <a:t>Follow hyperlink in image for a brief look at all of the how to guides.</a:t>
            </a:r>
          </a:p>
          <a:p>
            <a:r>
              <a:rPr lang="en-GB" dirty="0"/>
              <a:t>https://www.youtube.com/playlist?list=PLUvQt4_vdB-hD_y5FvJf_-pwvcyo0wPTw</a:t>
            </a:r>
          </a:p>
          <a:p>
            <a:r>
              <a:rPr lang="en-GB" dirty="0" err="1"/>
              <a:t>Youtube</a:t>
            </a:r>
            <a:r>
              <a:rPr lang="en-GB" dirty="0"/>
              <a:t> how to guides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253D3-EB3C-1342-BBE5-FE4A788048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95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1 minute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253D3-EB3C-1342-BBE5-FE4A788048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188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1 minute</a:t>
            </a:r>
          </a:p>
          <a:p>
            <a:r>
              <a:rPr lang="en-US" dirty="0">
                <a:cs typeface="Calibri"/>
              </a:rPr>
              <a:t>Setting up a learner so that they can use their existing equipment and access methods.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253D3-EB3C-1342-BBE5-FE4A788048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186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4 minutes</a:t>
            </a:r>
          </a:p>
          <a:p>
            <a:r>
              <a:rPr lang="en-US" dirty="0">
                <a:cs typeface="Calibri"/>
              </a:rPr>
              <a:t>Josh delivering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253D3-EB3C-1342-BBE5-FE4A788048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071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1 minute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253D3-EB3C-1342-BBE5-FE4A788048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235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1BBD39C4-D78A-4B7A-8176-53A7E424F5A9}"/>
              </a:ext>
            </a:extLst>
          </p:cNvPr>
          <p:cNvSpPr/>
          <p:nvPr userDrawn="1"/>
        </p:nvSpPr>
        <p:spPr>
          <a:xfrm>
            <a:off x="0" y="2229569"/>
            <a:ext cx="11723428" cy="2021006"/>
          </a:xfrm>
          <a:prstGeom prst="homePlat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113" y="2771065"/>
            <a:ext cx="9683087" cy="938014"/>
          </a:xfrm>
        </p:spPr>
        <p:txBody>
          <a:bodyPr/>
          <a:lstStyle>
            <a:lvl1pPr algn="l">
              <a:defRPr sz="44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112" y="4694829"/>
            <a:ext cx="9683088" cy="1201003"/>
          </a:xfrm>
        </p:spPr>
        <p:txBody>
          <a:bodyPr anchor="t" anchorCtr="0"/>
          <a:lstStyle>
            <a:lvl1pPr marL="0" indent="0" algn="l">
              <a:buNone/>
              <a:defRPr b="0" i="0">
                <a:solidFill>
                  <a:srgbClr val="250E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20AB10E-AC95-4D42-B5EE-6264A1A380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02341" y="382960"/>
            <a:ext cx="3323597" cy="1063703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AE6AECFD-C3A8-4566-B8CD-AFB33876FB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256238"/>
            <a:ext cx="12192000" cy="60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4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8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916" y="4800600"/>
            <a:ext cx="11215301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9917" y="300777"/>
            <a:ext cx="7878495" cy="4426798"/>
          </a:xfrm>
        </p:spPr>
        <p:txBody>
          <a:bodyPr/>
          <a:lstStyle>
            <a:lvl1pPr marL="0" indent="0">
              <a:buNone/>
              <a:defRPr sz="32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916" y="5367339"/>
            <a:ext cx="11215301" cy="946841"/>
          </a:xfrm>
        </p:spPr>
        <p:txBody>
          <a:bodyPr anchor="t" anchorCtr="0"/>
          <a:lstStyle>
            <a:lvl1pPr marL="0" indent="0">
              <a:buNone/>
              <a:defRPr sz="14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53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anchor="t"/>
          <a:lstStyle>
            <a:lvl1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7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31" y="3910104"/>
            <a:ext cx="3733636" cy="2344382"/>
          </a:xfrm>
        </p:spPr>
        <p:txBody>
          <a:bodyPr/>
          <a:lstStyle>
            <a:lvl1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23333" y="311918"/>
            <a:ext cx="3733800" cy="3464746"/>
          </a:xfrm>
        </p:spPr>
        <p:txBody>
          <a:bodyPr/>
          <a:lstStyle>
            <a:lvl1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3825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5B65742D-D6F7-4C11-9B8B-223A2AC3D549}"/>
              </a:ext>
            </a:extLst>
          </p:cNvPr>
          <p:cNvSpPr/>
          <p:nvPr userDrawn="1"/>
        </p:nvSpPr>
        <p:spPr>
          <a:xfrm>
            <a:off x="0" y="208563"/>
            <a:ext cx="8393373" cy="1333634"/>
          </a:xfrm>
          <a:prstGeom prst="homePlat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11" y="388102"/>
            <a:ext cx="7285001" cy="958032"/>
          </a:xfrm>
        </p:spPr>
        <p:txBody>
          <a:bodyPr anchor="ctr"/>
          <a:lstStyle>
            <a:lvl1pPr>
              <a:defRPr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10" y="1869743"/>
            <a:ext cx="11215301" cy="4421876"/>
          </a:xfrm>
        </p:spPr>
        <p:txBody>
          <a:bodyPr anchor="t" anchorCtr="0"/>
          <a:lstStyle>
            <a:lvl1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856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2B171F-0930-4FF4-BCA5-93C4D7D732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97">
              <a:alpha val="3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2B0B54C-7A84-4A42-A3E4-4DB93DD34A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256238"/>
            <a:ext cx="12192000" cy="601762"/>
          </a:xfrm>
          <a:prstGeom prst="rect">
            <a:avLst/>
          </a:prstGeom>
        </p:spPr>
      </p:pic>
      <p:sp>
        <p:nvSpPr>
          <p:cNvPr id="6" name="Arrow: Pentagon 5">
            <a:extLst>
              <a:ext uri="{FF2B5EF4-FFF2-40B4-BE49-F238E27FC236}">
                <a16:creationId xmlns:a16="http://schemas.microsoft.com/office/drawing/2014/main" id="{8C3868F9-3CE4-4C20-B954-5A2D1DC37E99}"/>
              </a:ext>
            </a:extLst>
          </p:cNvPr>
          <p:cNvSpPr/>
          <p:nvPr userDrawn="1"/>
        </p:nvSpPr>
        <p:spPr>
          <a:xfrm>
            <a:off x="0" y="208563"/>
            <a:ext cx="11611260" cy="1333634"/>
          </a:xfrm>
          <a:prstGeom prst="homePlat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BE0FB8-ED15-488B-9518-90CE01C98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1" y="388102"/>
            <a:ext cx="10511526" cy="958032"/>
          </a:xfrm>
        </p:spPr>
        <p:txBody>
          <a:bodyPr anchor="ctr"/>
          <a:lstStyle>
            <a:lvl1pPr>
              <a:defRPr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A40279-A41B-45A3-AF1D-0285A8B66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10" y="1869743"/>
            <a:ext cx="11215301" cy="4421876"/>
          </a:xfrm>
        </p:spPr>
        <p:txBody>
          <a:bodyPr anchor="t" anchorCtr="0"/>
          <a:lstStyle>
            <a:lvl1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380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8AA7EF-F9F8-4B45-AF6E-5E69890A03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2E0BA819-6BAE-434C-AD2D-3CF45C7A2953}"/>
              </a:ext>
            </a:extLst>
          </p:cNvPr>
          <p:cNvSpPr/>
          <p:nvPr userDrawn="1"/>
        </p:nvSpPr>
        <p:spPr>
          <a:xfrm>
            <a:off x="0" y="3845944"/>
            <a:ext cx="11723428" cy="2021006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770B2F7-84A1-41AD-8FAB-CA4EE90626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02341" y="382960"/>
            <a:ext cx="3323597" cy="1063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163512"/>
            <a:ext cx="9748459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705" y="2044710"/>
            <a:ext cx="10363200" cy="1520755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250E6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F90840C5-57FD-4329-B17C-0392F14A11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256238"/>
            <a:ext cx="12192000" cy="60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0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6">
            <a:extLst>
              <a:ext uri="{FF2B5EF4-FFF2-40B4-BE49-F238E27FC236}">
                <a16:creationId xmlns:a16="http://schemas.microsoft.com/office/drawing/2014/main" id="{C7293C94-D5D1-47BD-959B-085CDC9A0F75}"/>
              </a:ext>
            </a:extLst>
          </p:cNvPr>
          <p:cNvSpPr/>
          <p:nvPr userDrawn="1"/>
        </p:nvSpPr>
        <p:spPr>
          <a:xfrm>
            <a:off x="0" y="208563"/>
            <a:ext cx="8393373" cy="1333634"/>
          </a:xfrm>
          <a:prstGeom prst="homePlat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0697"/>
            <a:ext cx="7158445" cy="1029365"/>
          </a:xfrm>
        </p:spPr>
        <p:txBody>
          <a:bodyPr anchor="ctr"/>
          <a:lstStyle>
            <a:lvl1pPr>
              <a:defRPr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8343"/>
            <a:ext cx="5537617" cy="4366829"/>
          </a:xfrm>
        </p:spPr>
        <p:txBody>
          <a:bodyPr anchor="t" anchorCtr="0"/>
          <a:lstStyle>
            <a:lvl1pPr>
              <a:defRPr sz="2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38343"/>
            <a:ext cx="5537617" cy="4366829"/>
          </a:xfrm>
        </p:spPr>
        <p:txBody>
          <a:bodyPr anchor="t" anchorCtr="0"/>
          <a:lstStyle>
            <a:lvl1pPr>
              <a:defRPr sz="2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135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1371"/>
            <a:ext cx="5386917" cy="63976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rgbClr val="250E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16834"/>
            <a:ext cx="5386917" cy="3834704"/>
          </a:xfrm>
        </p:spPr>
        <p:txBody>
          <a:bodyPr anchor="t" anchorCtr="0"/>
          <a:lstStyle>
            <a:lvl1pPr>
              <a:defRPr sz="24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16834"/>
            <a:ext cx="5389033" cy="3834704"/>
          </a:xfrm>
        </p:spPr>
        <p:txBody>
          <a:bodyPr anchor="t" anchorCtr="0"/>
          <a:lstStyle>
            <a:lvl1pPr>
              <a:defRPr sz="24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2695"/>
            <a:ext cx="10972800" cy="790933"/>
          </a:xfrm>
        </p:spPr>
        <p:txBody>
          <a:bodyPr/>
          <a:lstStyle>
            <a:lvl1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21371"/>
            <a:ext cx="5389033" cy="63976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rgbClr val="250E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EC9E78-CAF3-48ED-8D89-A30134C9D7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97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F89C254-91FF-4CBD-AD82-E41F37758E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256238"/>
            <a:ext cx="12192000" cy="60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31" y="1904659"/>
            <a:ext cx="3733636" cy="4349827"/>
          </a:xfrm>
        </p:spPr>
        <p:txBody>
          <a:bodyPr/>
          <a:lstStyle>
            <a:lvl1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51867" y="1904924"/>
            <a:ext cx="7502189" cy="4349827"/>
          </a:xfrm>
        </p:spPr>
        <p:txBody>
          <a:bodyPr/>
          <a:lstStyle>
            <a:lvl1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7019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CC01F4-0AE7-4979-959D-F12F18B5AC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97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4231" y="1674055"/>
            <a:ext cx="3733636" cy="45804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0019" y="1674055"/>
            <a:ext cx="7395919" cy="45804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1E7EE9E-6B7B-45F1-8198-D7969E7447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502341" y="382960"/>
            <a:ext cx="3323597" cy="1063703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4B84142C-CFF3-40D5-9969-80954DA1ECB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6256238"/>
            <a:ext cx="12192000" cy="60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3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8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7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accent6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B097"/>
        </a:buClr>
        <a:buSzPct val="120000"/>
        <a:buFont typeface="Arial"/>
        <a:buChar char="•"/>
        <a:defRPr sz="3200" kern="1200">
          <a:solidFill>
            <a:srgbClr val="250E6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914400" indent="-457200" algn="l" defTabSz="457200" rtl="0" eaLnBrk="1" latinLnBrk="0" hangingPunct="1">
        <a:spcBef>
          <a:spcPct val="20000"/>
        </a:spcBef>
        <a:buClr>
          <a:srgbClr val="991E66"/>
        </a:buClr>
        <a:buSzPct val="120000"/>
        <a:buFont typeface="Arial"/>
        <a:buChar char="•"/>
        <a:defRPr sz="2800" kern="1200">
          <a:solidFill>
            <a:srgbClr val="250E6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257300" indent="-342900" algn="l" defTabSz="457200" rtl="0" eaLnBrk="1" latinLnBrk="0" hangingPunct="1">
        <a:spcBef>
          <a:spcPct val="20000"/>
        </a:spcBef>
        <a:buClr>
          <a:srgbClr val="009FDF"/>
        </a:buClr>
        <a:buSzPct val="120000"/>
        <a:buFont typeface="Arial"/>
        <a:buChar char="•"/>
        <a:defRPr sz="2400" kern="1200">
          <a:solidFill>
            <a:srgbClr val="250E6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D69A2D"/>
        </a:buClr>
        <a:buSzPct val="120000"/>
        <a:buFont typeface="Arial"/>
        <a:buChar char="•"/>
        <a:defRPr sz="2000" kern="1200">
          <a:solidFill>
            <a:srgbClr val="250E6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250E62"/>
        </a:buClr>
        <a:buSzPct val="120000"/>
        <a:buFont typeface="Arial"/>
        <a:buChar char="•"/>
        <a:defRPr sz="2000" kern="1200">
          <a:solidFill>
            <a:srgbClr val="250E6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hyperlink" Target="https://www.twitch.tv/ablegamers" TargetMode="External"/><Relationship Id="rId5" Type="http://schemas.openxmlformats.org/officeDocument/2006/relationships/hyperlink" Target="https://caniplaythat.com/" TargetMode="External"/><Relationship Id="rId4" Type="http://schemas.openxmlformats.org/officeDocument/2006/relationships/hyperlink" Target="https://www.specialeffect.org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0.jpeg"/><Relationship Id="rId4" Type="http://schemas.openxmlformats.org/officeDocument/2006/relationships/hyperlink" Target="https://ablegamers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jpeg"/><Relationship Id="rId4" Type="http://schemas.openxmlformats.org/officeDocument/2006/relationships/hyperlink" Target="https://www.youtube.com/playlist?list=PLUvQt4_vdB-hD_y5FvJf_-pwvcyo0wPT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0.jpeg"/><Relationship Id="rId5" Type="http://schemas.openxmlformats.org/officeDocument/2006/relationships/hyperlink" Target="https://www.bbc.co.uk/news/technology-53093613" TargetMode="Externa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334" y="2810933"/>
            <a:ext cx="10567009" cy="1236133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>
                    <a:lumMod val="85000"/>
                    <a:lumOff val="15000"/>
                  </a:schemeClr>
                </a:solidFill>
              </a:rPr>
              <a:t>Accessible Gaming</a:t>
            </a:r>
            <a:endParaRPr lang="en-US" sz="6000"/>
          </a:p>
        </p:txBody>
      </p:sp>
      <p:pic>
        <p:nvPicPr>
          <p:cNvPr id="7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" y="285750"/>
            <a:ext cx="3726180" cy="104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erson posing for the camera&#10;&#10;Description automatically generated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" y="4347441"/>
            <a:ext cx="1228255" cy="1651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1675743" y="4360127"/>
            <a:ext cx="3886273" cy="19659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B097"/>
              </a:buClr>
              <a:buSzPct val="120000"/>
              <a:buFont typeface="Arial"/>
              <a:buNone/>
              <a:defRPr sz="3200" b="0" i="0" kern="1200">
                <a:solidFill>
                  <a:srgbClr val="250E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991E66"/>
              </a:buClr>
              <a:buSzPct val="120000"/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009FDF"/>
              </a:buClr>
              <a:buSzPct val="120000"/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D69A2D"/>
              </a:buClr>
              <a:buSzPct val="120000"/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250E62"/>
              </a:buClr>
              <a:buSzPct val="120000"/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Tahoma"/>
                <a:ea typeface="Tahoma"/>
                <a:cs typeface="Tahoma"/>
              </a:rPr>
              <a:t>Simon Barnett</a:t>
            </a:r>
          </a:p>
          <a:p>
            <a:pPr fontAlgn="base">
              <a:spcAft>
                <a:spcPct val="0"/>
              </a:spcAft>
            </a:pPr>
            <a:r>
              <a:rPr lang="en-US" altLang="en-US" sz="2000" dirty="0">
                <a:latin typeface="Tahoma"/>
                <a:ea typeface="Tahoma"/>
                <a:cs typeface="Tahoma"/>
              </a:rPr>
              <a:t>SEN Multimedia Tutor</a:t>
            </a:r>
            <a:endParaRPr lang="en-US" altLang="en-US" sz="2000" dirty="0"/>
          </a:p>
          <a:p>
            <a:r>
              <a:rPr lang="en-US" sz="2000" dirty="0">
                <a:latin typeface="Tahoma"/>
                <a:ea typeface="Tahoma"/>
                <a:cs typeface="Tahoma"/>
              </a:rPr>
              <a:t>National Star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090026" y="5621006"/>
            <a:ext cx="2766708" cy="648783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B097"/>
              </a:buClr>
              <a:buSzPct val="120000"/>
              <a:buFont typeface="Arial"/>
              <a:buChar char="•"/>
              <a:defRPr sz="3200" kern="1200">
                <a:solidFill>
                  <a:srgbClr val="250E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991E66"/>
              </a:buClr>
              <a:buSzPct val="120000"/>
              <a:buFont typeface="Arial"/>
              <a:buChar char="•"/>
              <a:defRPr sz="2800" kern="1200">
                <a:solidFill>
                  <a:srgbClr val="250E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009FDF"/>
              </a:buClr>
              <a:buSzPct val="120000"/>
              <a:buFont typeface="Arial"/>
              <a:buChar char="•"/>
              <a:defRPr sz="2400" kern="1200">
                <a:solidFill>
                  <a:srgbClr val="250E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D69A2D"/>
              </a:buClr>
              <a:buSzPct val="120000"/>
              <a:buFont typeface="Arial"/>
              <a:buChar char="•"/>
              <a:defRPr sz="2000" kern="1200">
                <a:solidFill>
                  <a:srgbClr val="250E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50E62"/>
              </a:buClr>
              <a:buSzPct val="120000"/>
              <a:buFont typeface="Arial"/>
              <a:buChar char="•"/>
              <a:defRPr sz="2000" kern="1200">
                <a:solidFill>
                  <a:srgbClr val="250E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latin typeface="Tahoma"/>
                <a:ea typeface="Tahoma"/>
                <a:cs typeface="Tahoma"/>
              </a:rPr>
              <a:t>@</a:t>
            </a:r>
            <a:r>
              <a:rPr lang="en-GB" sz="2000" dirty="0" err="1">
                <a:latin typeface="Tahoma"/>
                <a:ea typeface="Tahoma"/>
                <a:cs typeface="Tahoma"/>
              </a:rPr>
              <a:t>SimonSbarnett</a:t>
            </a:r>
            <a:endParaRPr lang="en-GB" sz="2000" dirty="0"/>
          </a:p>
        </p:txBody>
      </p:sp>
      <p:pic>
        <p:nvPicPr>
          <p:cNvPr id="1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2169" y="5697166"/>
            <a:ext cx="317857" cy="25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6589082" y="4303830"/>
            <a:ext cx="3179882" cy="19659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B097"/>
              </a:buClr>
              <a:buSzPct val="120000"/>
              <a:buFont typeface="Arial"/>
              <a:buNone/>
              <a:defRPr sz="3200" b="0" i="0" kern="1200">
                <a:solidFill>
                  <a:srgbClr val="250E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991E66"/>
              </a:buClr>
              <a:buSzPct val="120000"/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009FDF"/>
              </a:buClr>
              <a:buSzPct val="120000"/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D69A2D"/>
              </a:buClr>
              <a:buSzPct val="120000"/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250E62"/>
              </a:buClr>
              <a:buSzPct val="120000"/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Josh Reeves</a:t>
            </a:r>
          </a:p>
          <a:p>
            <a:pPr lvl="0" fontAlgn="base">
              <a:spcAft>
                <a:spcPct val="0"/>
              </a:spcAft>
            </a:pPr>
            <a:r>
              <a:rPr lang="en-US" altLang="en-US" sz="2000" dirty="0"/>
              <a:t>Founder</a:t>
            </a:r>
          </a:p>
          <a:p>
            <a:pPr lvl="0" fontAlgn="base">
              <a:spcAft>
                <a:spcPct val="0"/>
              </a:spcAft>
            </a:pPr>
            <a:r>
              <a:rPr lang="en-GB" altLang="en-US" sz="2000" dirty="0"/>
              <a:t>“Don't Call Me Special” disability rights campaign </a:t>
            </a:r>
            <a:endParaRPr lang="en-US" sz="200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981159" y="5750134"/>
            <a:ext cx="2766708" cy="648783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B097"/>
              </a:buClr>
              <a:buSzPct val="120000"/>
              <a:buFont typeface="Arial"/>
              <a:buChar char="•"/>
              <a:defRPr sz="3200" kern="1200">
                <a:solidFill>
                  <a:srgbClr val="250E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991E66"/>
              </a:buClr>
              <a:buSzPct val="120000"/>
              <a:buFont typeface="Arial"/>
              <a:buChar char="•"/>
              <a:defRPr sz="2800" kern="1200">
                <a:solidFill>
                  <a:srgbClr val="250E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009FDF"/>
              </a:buClr>
              <a:buSzPct val="120000"/>
              <a:buFont typeface="Arial"/>
              <a:buChar char="•"/>
              <a:defRPr sz="2400" kern="1200">
                <a:solidFill>
                  <a:srgbClr val="250E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D69A2D"/>
              </a:buClr>
              <a:buSzPct val="120000"/>
              <a:buFont typeface="Arial"/>
              <a:buChar char="•"/>
              <a:defRPr sz="2000" kern="1200">
                <a:solidFill>
                  <a:srgbClr val="250E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50E62"/>
              </a:buClr>
              <a:buSzPct val="120000"/>
              <a:buFont typeface="Arial"/>
              <a:buChar char="•"/>
              <a:defRPr sz="2000" kern="1200">
                <a:solidFill>
                  <a:srgbClr val="250E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latin typeface="Tahoma"/>
                <a:ea typeface="Tahoma"/>
                <a:cs typeface="Tahoma"/>
              </a:rPr>
              <a:t>@</a:t>
            </a:r>
            <a:r>
              <a:rPr lang="en-GB" sz="2000" dirty="0" err="1">
                <a:latin typeface="Tahoma"/>
                <a:ea typeface="Tahoma"/>
                <a:cs typeface="Tahoma"/>
              </a:rPr>
              <a:t>JoshReevesDCMS</a:t>
            </a:r>
            <a:endParaRPr lang="en-GB" sz="2000" dirty="0"/>
          </a:p>
        </p:txBody>
      </p:sp>
      <p:pic>
        <p:nvPicPr>
          <p:cNvPr id="21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6594" y="5816267"/>
            <a:ext cx="317857" cy="25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erson wearing glasses&#10;&#10;Description automatically generated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7797" y="4345853"/>
            <a:ext cx="1190081" cy="1651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National Star | Realising aspirations of people with disabiliti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6073" y="243839"/>
            <a:ext cx="1735190" cy="162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9405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93481284-7347-4648-9DD6-D4863E8ED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882502"/>
            <a:ext cx="8289262" cy="979854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3577"/>
            <a:ext cx="8311631" cy="835369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Case Studies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C943918-6339-45D9-BC6B-6565BF832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30083"/>
            <a:ext cx="10927107" cy="34468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800">
                <a:latin typeface="Tahoma"/>
                <a:ea typeface="Tahoma"/>
                <a:cs typeface="Tahoma"/>
              </a:rPr>
              <a:t>ABI and VR</a:t>
            </a:r>
            <a:endParaRPr lang="en-GB" sz="2800">
              <a:cs typeface="Tahoma"/>
            </a:endParaRPr>
          </a:p>
          <a:p>
            <a:pPr>
              <a:lnSpc>
                <a:spcPct val="150000"/>
              </a:lnSpc>
            </a:pPr>
            <a:r>
              <a:rPr lang="en-GB" sz="2800">
                <a:latin typeface="Tahoma"/>
                <a:ea typeface="Tahoma"/>
                <a:cs typeface="Tahoma"/>
              </a:rPr>
              <a:t>Building real life skills through gaming.</a:t>
            </a:r>
            <a:endParaRPr lang="en-GB" sz="2800">
              <a:cs typeface="Tahoma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2000">
              <a:cs typeface="Arial" panose="020B0604020202020204" pitchFamily="34" charset="0"/>
            </a:endParaRPr>
          </a:p>
        </p:txBody>
      </p:sp>
      <p:pic>
        <p:nvPicPr>
          <p:cNvPr id="5" name="Picture 5" descr="A picture containing indoor, table, room, photo&#10;&#10;Description automatically generated">
            <a:extLst>
              <a:ext uri="{FF2B5EF4-FFF2-40B4-BE49-F238E27FC236}">
                <a16:creationId xmlns:a16="http://schemas.microsoft.com/office/drawing/2014/main" id="{A2AF347E-0DFD-403B-8632-4DED0AC30D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000" y="3674066"/>
            <a:ext cx="4515472" cy="2535776"/>
          </a:xfrm>
          <a:prstGeom prst="rect">
            <a:avLst/>
          </a:prstGeom>
        </p:spPr>
      </p:pic>
      <p:pic>
        <p:nvPicPr>
          <p:cNvPr id="6" name="Picture 6" descr="A picture containing indoor, person, playing, room&#10;&#10;Description automatically generated">
            <a:extLst>
              <a:ext uri="{FF2B5EF4-FFF2-40B4-BE49-F238E27FC236}">
                <a16:creationId xmlns:a16="http://schemas.microsoft.com/office/drawing/2014/main" id="{9864D86D-08D0-4E8A-B4FA-A3C73E368D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1852" y="2004204"/>
            <a:ext cx="2311995" cy="411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7267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1E65E-6536-43BA-81DE-460460F17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>
                <a:latin typeface="Tahoma"/>
                <a:ea typeface="Tahoma"/>
                <a:cs typeface="Tahoma"/>
              </a:rPr>
              <a:t>How to measure results</a:t>
            </a:r>
          </a:p>
        </p:txBody>
      </p:sp>
      <p:pic>
        <p:nvPicPr>
          <p:cNvPr id="4" name="Picture 4" descr="A screenshot of text&#10;&#10;Description automatically generated">
            <a:extLst>
              <a:ext uri="{FF2B5EF4-FFF2-40B4-BE49-F238E27FC236}">
                <a16:creationId xmlns:a16="http://schemas.microsoft.com/office/drawing/2014/main" id="{2786AE4D-27EB-4926-9865-E4B5DBD2E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6772" y="1713435"/>
            <a:ext cx="6526073" cy="441872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4594F-3A76-44B6-AE51-5BD13B9DAC10}"/>
              </a:ext>
            </a:extLst>
          </p:cNvPr>
          <p:cNvSpPr txBox="1">
            <a:spLocks/>
          </p:cNvSpPr>
          <p:nvPr/>
        </p:nvSpPr>
        <p:spPr>
          <a:xfrm>
            <a:off x="154723" y="2202205"/>
            <a:ext cx="10927107" cy="34468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B097"/>
              </a:buClr>
              <a:buSzPct val="120000"/>
              <a:buFont typeface="Arial"/>
              <a:buChar char="•"/>
              <a:defRPr sz="3200" b="0" i="0" kern="1200">
                <a:solidFill>
                  <a:srgbClr val="250E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991E66"/>
              </a:buClr>
              <a:buSzPct val="120000"/>
              <a:buFont typeface="Arial"/>
              <a:buChar char="•"/>
              <a:defRPr sz="2800" b="0" i="0" kern="1200">
                <a:solidFill>
                  <a:srgbClr val="250E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009FDF"/>
              </a:buClr>
              <a:buSzPct val="120000"/>
              <a:buFont typeface="Arial"/>
              <a:buChar char="•"/>
              <a:defRPr sz="2400" b="0" i="0" kern="1200">
                <a:solidFill>
                  <a:srgbClr val="250E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D69A2D"/>
              </a:buClr>
              <a:buSzPct val="120000"/>
              <a:buFont typeface="Arial"/>
              <a:buChar char="•"/>
              <a:defRPr sz="2000" b="0" i="0" kern="1200">
                <a:solidFill>
                  <a:srgbClr val="250E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50E62"/>
              </a:buClr>
              <a:buSzPct val="120000"/>
              <a:buFont typeface="Arial"/>
              <a:buChar char="•"/>
              <a:defRPr sz="2000" b="0" i="0" kern="1200">
                <a:solidFill>
                  <a:srgbClr val="250E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800" dirty="0">
                <a:latin typeface="Tahoma"/>
                <a:ea typeface="Tahoma"/>
                <a:cs typeface="Tahoma"/>
              </a:rPr>
              <a:t>Using the Therapy Measure</a:t>
            </a:r>
            <a:endParaRPr lang="en-GB" sz="2800" dirty="0">
              <a:cs typeface="Tahoma"/>
            </a:endParaRPr>
          </a:p>
          <a:p>
            <a:pPr>
              <a:lnSpc>
                <a:spcPct val="150000"/>
              </a:lnSpc>
            </a:pPr>
            <a:r>
              <a:rPr lang="en-GB" sz="2800" dirty="0">
                <a:latin typeface="Tahoma"/>
                <a:ea typeface="Tahoma"/>
                <a:cs typeface="Tahoma"/>
              </a:rPr>
              <a:t>Ongoing project with results</a:t>
            </a:r>
            <a:endParaRPr lang="en-GB" sz="2800" dirty="0">
              <a:cs typeface="Tahom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800" dirty="0">
                <a:latin typeface="Tahoma"/>
                <a:ea typeface="Tahoma"/>
                <a:cs typeface="Tahoma"/>
              </a:rPr>
              <a:t>	to follow.</a:t>
            </a:r>
            <a:endParaRPr lang="en-GB" sz="2800" dirty="0">
              <a:cs typeface="Tahoma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831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93481284-7347-4648-9DD6-D4863E8ED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882502"/>
            <a:ext cx="8289262" cy="979854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512" y="1040858"/>
            <a:ext cx="8311631" cy="835369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Community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C943918-6339-45D9-BC6B-6565BF832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30083"/>
            <a:ext cx="10927107" cy="427739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Tahoma"/>
                <a:ea typeface="Tahoma"/>
                <a:cs typeface="Tahoma"/>
                <a:hlinkClick r:id="rId4"/>
              </a:rPr>
              <a:t>https://www.specialeffect.org.uk/</a:t>
            </a:r>
            <a:endParaRPr lang="en-GB" sz="2800" dirty="0">
              <a:cs typeface="Tahom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latin typeface="Tahoma"/>
                <a:ea typeface="Tahoma"/>
                <a:cs typeface="Tahoma"/>
              </a:rPr>
              <a:t>Forums for learners we work with are currently underrepresented and without the levels of accessibility some of our learners require.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hlinkClick r:id="rId5"/>
              </a:rPr>
              <a:t>https://caniplaythat.com/</a:t>
            </a:r>
            <a:endParaRPr lang="en-GB" sz="2800" dirty="0"/>
          </a:p>
          <a:p>
            <a:pPr>
              <a:lnSpc>
                <a:spcPct val="150000"/>
              </a:lnSpc>
            </a:pPr>
            <a:r>
              <a:rPr lang="en-GB" sz="2800" dirty="0">
                <a:hlinkClick r:id="rId6"/>
              </a:rPr>
              <a:t>https://www.twitch.tv/ablegamers</a:t>
            </a:r>
            <a:endParaRPr lang="en-GB" sz="2800" dirty="0">
              <a:cs typeface="Tahoma"/>
            </a:endParaRPr>
          </a:p>
          <a:p>
            <a:pPr>
              <a:lnSpc>
                <a:spcPct val="150000"/>
              </a:lnSpc>
            </a:pPr>
            <a:endParaRPr lang="en-GB" sz="2800" dirty="0">
              <a:cs typeface="Tahom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481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93481284-7347-4648-9DD6-D4863E8ED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882502"/>
            <a:ext cx="7915451" cy="979854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82" y="1012103"/>
            <a:ext cx="6615104" cy="749105"/>
          </a:xfrm>
        </p:spPr>
        <p:txBody>
          <a:bodyPr/>
          <a:lstStyle/>
          <a:p>
            <a:r>
              <a:rPr lang="en-US" sz="3600">
                <a:solidFill>
                  <a:schemeClr val="bg1"/>
                </a:solidFill>
                <a:latin typeface="Tahoma"/>
                <a:ea typeface="Tahoma"/>
                <a:cs typeface="Tahoma"/>
              </a:rPr>
              <a:t>Gamers with Disabilities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C943918-6339-45D9-BC6B-6565BF832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82" y="2249133"/>
            <a:ext cx="6972299" cy="34468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Tahoma"/>
                <a:ea typeface="Tahoma"/>
                <a:cs typeface="Arial"/>
              </a:rPr>
              <a:t>Around 92% of people with impairments play games despite difficulties.</a:t>
            </a:r>
          </a:p>
          <a:p>
            <a:pPr>
              <a:lnSpc>
                <a:spcPct val="150000"/>
              </a:lnSpc>
            </a:pPr>
            <a:r>
              <a:rPr lang="en-GB" sz="2400" dirty="0" err="1">
                <a:latin typeface="Tahoma"/>
                <a:ea typeface="Tahoma"/>
                <a:cs typeface="Arial"/>
              </a:rPr>
              <a:t>AbleGamers</a:t>
            </a:r>
            <a:r>
              <a:rPr lang="en-GB" sz="2400" dirty="0">
                <a:latin typeface="Tahoma"/>
                <a:ea typeface="Tahoma"/>
                <a:cs typeface="Arial"/>
              </a:rPr>
              <a:t> estimates there to be around 33 million gamers with disabilities in the US</a:t>
            </a:r>
            <a:r>
              <a:rPr lang="en-GB" sz="2000" dirty="0">
                <a:latin typeface="Tahoma"/>
                <a:ea typeface="Tahoma"/>
                <a:cs typeface="Tahoma"/>
              </a:rPr>
              <a:t> </a:t>
            </a:r>
            <a:r>
              <a:rPr lang="en-GB" sz="2400" dirty="0">
                <a:latin typeface="Tahoma"/>
                <a:ea typeface="Tahoma"/>
                <a:cs typeface="Arial"/>
              </a:rPr>
              <a:t>alone</a:t>
            </a:r>
            <a:r>
              <a:rPr lang="en-GB" sz="2000" dirty="0">
                <a:latin typeface="Tahoma"/>
                <a:ea typeface="Tahoma"/>
                <a:cs typeface="Tahoma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800" dirty="0">
              <a:cs typeface="Tahoma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2000" dirty="0"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21240" y="5861135"/>
            <a:ext cx="338862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ea typeface="Tahoma"/>
                <a:cs typeface="Tahoma"/>
              </a:rPr>
              <a:t>Source </a:t>
            </a:r>
            <a:r>
              <a:rPr lang="en-GB" dirty="0">
                <a:ea typeface="Tahoma"/>
                <a:cs typeface="Tahoma"/>
                <a:hlinkClick r:id="rId4"/>
              </a:rPr>
              <a:t>https://ablegamers.org/</a:t>
            </a:r>
            <a:endParaRPr lang="en-GB" dirty="0">
              <a:cs typeface="Tahom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4451" y="1761208"/>
            <a:ext cx="3044885" cy="399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6851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93481284-7347-4648-9DD6-D4863E8ED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882502"/>
            <a:ext cx="7915451" cy="979854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82" y="1012103"/>
            <a:ext cx="6615104" cy="749105"/>
          </a:xfrm>
        </p:spPr>
        <p:txBody>
          <a:bodyPr/>
          <a:lstStyle/>
          <a:p>
            <a:r>
              <a:rPr lang="en-US" sz="3600">
                <a:solidFill>
                  <a:schemeClr val="bg1"/>
                </a:solidFill>
                <a:latin typeface="Tahoma"/>
                <a:ea typeface="Tahoma"/>
                <a:cs typeface="Tahoma"/>
              </a:rPr>
              <a:t>Benefits of gaming in education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C943918-6339-45D9-BC6B-6565BF832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006" y="2440275"/>
            <a:ext cx="5618578" cy="267055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Tahoma"/>
                <a:ea typeface="Tahoma"/>
                <a:cs typeface="Arial"/>
              </a:rPr>
              <a:t>Improves coordination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Tahoma"/>
                <a:ea typeface="Tahoma"/>
                <a:cs typeface="Arial"/>
              </a:rPr>
              <a:t>Improves problem-solving skills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Tahoma"/>
                <a:ea typeface="Tahoma"/>
                <a:cs typeface="Arial"/>
              </a:rPr>
              <a:t>Enhances memory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Tahoma"/>
                <a:ea typeface="Tahoma"/>
                <a:cs typeface="Arial"/>
              </a:rPr>
              <a:t>Improves attention &amp; concentration</a:t>
            </a:r>
            <a:endParaRPr lang="en-GB" sz="28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GB" sz="28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GB" sz="28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GB" sz="2800" dirty="0"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2000" dirty="0"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76291" y="2440275"/>
            <a:ext cx="6096000" cy="19020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B097"/>
              </a:buClr>
              <a:buSzPct val="120000"/>
              <a:buFont typeface="Arial"/>
              <a:buChar char="•"/>
            </a:pPr>
            <a:r>
              <a:rPr lang="en-GB" sz="2400" dirty="0">
                <a:solidFill>
                  <a:srgbClr val="250E62"/>
                </a:solidFill>
                <a:latin typeface="Tahoma"/>
                <a:ea typeface="Tahoma"/>
                <a:cs typeface="Arial"/>
              </a:rPr>
              <a:t>Great source of learning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B097"/>
              </a:buClr>
              <a:buSzPct val="120000"/>
              <a:buFont typeface="Arial"/>
              <a:buChar char="•"/>
            </a:pPr>
            <a:r>
              <a:rPr lang="en-GB" sz="2400" dirty="0">
                <a:solidFill>
                  <a:srgbClr val="250E62"/>
                </a:solidFill>
                <a:latin typeface="Tahoma"/>
                <a:ea typeface="Tahoma"/>
                <a:cs typeface="Arial"/>
              </a:rPr>
              <a:t>Enhances multitasking skills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B097"/>
              </a:buClr>
              <a:buSzPct val="120000"/>
              <a:buFont typeface="Arial"/>
              <a:buChar char="•"/>
            </a:pPr>
            <a:r>
              <a:rPr lang="en-GB" sz="2400" dirty="0">
                <a:solidFill>
                  <a:srgbClr val="250E62"/>
                </a:solidFill>
                <a:latin typeface="Tahoma"/>
                <a:ea typeface="Tahoma"/>
                <a:cs typeface="Arial"/>
              </a:rPr>
              <a:t>Improves social skills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4061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93481284-7347-4648-9DD6-D4863E8ED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882502"/>
            <a:ext cx="7915451" cy="979854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82" y="1012103"/>
            <a:ext cx="6615104" cy="749105"/>
          </a:xfrm>
        </p:spPr>
        <p:txBody>
          <a:bodyPr/>
          <a:lstStyle/>
          <a:p>
            <a:r>
              <a:rPr lang="en-US" sz="3600">
                <a:solidFill>
                  <a:schemeClr val="bg1"/>
                </a:solidFill>
                <a:latin typeface="Tahoma"/>
                <a:ea typeface="Tahoma"/>
                <a:cs typeface="Tahoma"/>
              </a:rPr>
              <a:t>Methods of Inclusion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C943918-6339-45D9-BC6B-6565BF832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46" y="1991957"/>
            <a:ext cx="10927107" cy="34468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Tahoma"/>
                <a:ea typeface="Tahoma"/>
                <a:cs typeface="Tahoma"/>
              </a:rPr>
              <a:t>Smart speakers</a:t>
            </a:r>
            <a:endParaRPr lang="en-GB" sz="20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800" dirty="0">
                <a:latin typeface="Tahoma"/>
                <a:ea typeface="Tahoma"/>
                <a:cs typeface="Tahoma"/>
              </a:rPr>
              <a:t>Eye gaze</a:t>
            </a:r>
            <a:endParaRPr lang="en-GB" sz="20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800" dirty="0">
                <a:latin typeface="Tahoma"/>
                <a:ea typeface="Tahoma"/>
                <a:cs typeface="Tahoma"/>
              </a:rPr>
              <a:t>Shared screen platforms</a:t>
            </a:r>
            <a:endParaRPr lang="en-GB" sz="20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800" dirty="0">
                <a:latin typeface="Tahoma"/>
                <a:ea typeface="Tahoma"/>
                <a:cs typeface="Tahoma"/>
              </a:rPr>
              <a:t>Adapting access</a:t>
            </a:r>
            <a:endParaRPr lang="en-GB" sz="20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800" dirty="0">
                <a:latin typeface="Tahoma"/>
                <a:ea typeface="Tahoma"/>
                <a:cs typeface="Tahoma"/>
              </a:rPr>
              <a:t>In game settings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Tahoma"/>
                <a:ea typeface="Tahoma"/>
                <a:cs typeface="Tahoma"/>
              </a:rPr>
              <a:t>Remapping software joytokey.net and rewasd.com</a:t>
            </a:r>
            <a:endParaRPr lang="en-GB" sz="2000" dirty="0"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en-GB" sz="2000" dirty="0"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88818" y="2052204"/>
            <a:ext cx="4688228" cy="3516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3825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computer&#10;&#10;Description automatically generated">
            <a:extLst>
              <a:ext uri="{FF2B5EF4-FFF2-40B4-BE49-F238E27FC236}">
                <a16:creationId xmlns:a16="http://schemas.microsoft.com/office/drawing/2014/main" id="{B4BF453F-C414-4040-ABEE-6BFFA6D5EC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708" y="2085847"/>
            <a:ext cx="5732583" cy="2969613"/>
          </a:xfrm>
          <a:prstGeom prst="rect">
            <a:avLst/>
          </a:prstGeom>
        </p:spPr>
      </p:pic>
      <p:pic>
        <p:nvPicPr>
          <p:cNvPr id="4" name="Picture 4" descr="A picture containing photo, ten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31CE6C59-0235-4C61-ABE2-5FA62F6D89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785" y="2086097"/>
            <a:ext cx="5234353" cy="2969113"/>
          </a:xfrm>
          <a:prstGeom prst="rect">
            <a:avLst/>
          </a:prstGeom>
        </p:spPr>
      </p:pic>
      <p:sp>
        <p:nvSpPr>
          <p:cNvPr id="5" name="Arrow: Pentagon 3">
            <a:extLst>
              <a:ext uri="{FF2B5EF4-FFF2-40B4-BE49-F238E27FC236}">
                <a16:creationId xmlns:a16="http://schemas.microsoft.com/office/drawing/2014/main" id="{93481284-7347-4648-9DD6-D4863E8ED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882502"/>
            <a:ext cx="8289262" cy="979854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1068905"/>
            <a:ext cx="8311631" cy="83536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Adapting Access in practice</a:t>
            </a:r>
          </a:p>
        </p:txBody>
      </p:sp>
    </p:spTree>
    <p:extLst>
      <p:ext uri="{BB962C8B-B14F-4D97-AF65-F5344CB8AC3E}">
        <p14:creationId xmlns:p14="http://schemas.microsoft.com/office/powerpoint/2010/main" val="2548341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93481284-7347-4648-9DD6-D4863E8ED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882502"/>
            <a:ext cx="8289262" cy="979854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8905"/>
            <a:ext cx="8311631" cy="835369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Focused Method: Adapting Access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C943918-6339-45D9-BC6B-6565BF832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30083"/>
            <a:ext cx="10927107" cy="34468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Tahoma"/>
                <a:ea typeface="Tahoma"/>
                <a:cs typeface="Tahoma"/>
              </a:rPr>
              <a:t>Using the Logitech Adaptive Gaming Kit you can tailor a controller to you learners needs when it is combined with the Xbox Adaptive Controller</a:t>
            </a:r>
            <a:endParaRPr lang="en-GB" sz="2800" dirty="0">
              <a:cs typeface="Tahoma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en-GB" sz="2000" dirty="0">
              <a:cs typeface="Arial" panose="020B0604020202020204" pitchFamily="34" charset="0"/>
            </a:endParaRPr>
          </a:p>
        </p:txBody>
      </p:sp>
      <p:pic>
        <p:nvPicPr>
          <p:cNvPr id="3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4CD8F64B-E7ED-45F3-8D92-B4091F5D0C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0266" y="3717071"/>
            <a:ext cx="4302514" cy="2416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2735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93481284-7347-4648-9DD6-D4863E8ED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882502"/>
            <a:ext cx="8289262" cy="979854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512" y="1040858"/>
            <a:ext cx="8311631" cy="835369"/>
          </a:xfrm>
        </p:spPr>
        <p:txBody>
          <a:bodyPr/>
          <a:lstStyle/>
          <a:p>
            <a:r>
              <a:rPr lang="en-US" sz="3600" dirty="0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Fifa</a:t>
            </a:r>
            <a:r>
              <a:rPr lang="en-US" sz="36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 2020 </a:t>
            </a:r>
            <a:r>
              <a:rPr lang="en-US" sz="3600">
                <a:solidFill>
                  <a:schemeClr val="bg1"/>
                </a:solidFill>
                <a:latin typeface="Tahoma"/>
                <a:ea typeface="Tahoma"/>
                <a:cs typeface="Tahoma"/>
              </a:rPr>
              <a:t>set up</a:t>
            </a:r>
            <a:endParaRPr lang="en-US" sz="360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1026" name="Picture 2" descr="https://scontent.fgba1-1.fna.fbcdn.net/v/t1.15752-9/108220514_687892871768256_3293440451063515131_n.jpg?_nc_cat=103&amp;_nc_sid=b96e70&amp;_nc_ohc=_WfTWF6NxWcAX8cxIeS&amp;_nc_ht=scontent.fgba1-1.fna&amp;oh=21b118c1bc47d26d4b9258bba9c58163&amp;oe=5F35135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79" y="2020712"/>
            <a:ext cx="2811721" cy="37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.fgba1-1.fna.fbcdn.net/v/t1.15752-9/108217523_1946350285500305_2219476721247734630_n.jpg?_nc_cat=107&amp;_nc_sid=b96e70&amp;_nc_ohc=oW22fQ1NlQkAX_CQuP8&amp;_nc_ht=scontent.fgba1-1.fna&amp;oh=78ea00641eeba9afa60d04decfeba7e8&amp;oe=5F35AFAC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0502" y="2668848"/>
            <a:ext cx="3270250" cy="24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 group of items on a table&#10;&#10;Description automatically generated">
            <a:extLst>
              <a:ext uri="{FF2B5EF4-FFF2-40B4-BE49-F238E27FC236}">
                <a16:creationId xmlns:a16="http://schemas.microsoft.com/office/drawing/2014/main" id="{CB9BC689-B6AD-43F6-8626-75113FA2B5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5306" y="2207419"/>
            <a:ext cx="2743200" cy="3657600"/>
          </a:xfrm>
          <a:prstGeom prst="rect">
            <a:avLst/>
          </a:prstGeom>
        </p:spPr>
      </p:pic>
      <p:pic>
        <p:nvPicPr>
          <p:cNvPr id="5" name="Picture 4" descr="Chelsea F.C. - Wikipedia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3090" y="5121536"/>
            <a:ext cx="991130" cy="9911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989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93481284-7347-4648-9DD6-D4863E8ED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882502"/>
            <a:ext cx="8289262" cy="979854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512" y="1040858"/>
            <a:ext cx="8311631" cy="835369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Gaming with my Disability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619" y="2436312"/>
            <a:ext cx="4015369" cy="2674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593815" y="5633039"/>
            <a:ext cx="5407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https://www.bbc.co.uk/news/technology-53093613</a:t>
            </a:r>
            <a:endParaRPr lang="en-GB" dirty="0"/>
          </a:p>
        </p:txBody>
      </p:sp>
      <p:pic>
        <p:nvPicPr>
          <p:cNvPr id="7" name="Picture 6" descr="A person looking at the cell phone&#10;&#10;Description automatically generated">
            <a:extLst>
              <a:ext uri="{FF2B5EF4-FFF2-40B4-BE49-F238E27FC236}">
                <a16:creationId xmlns:a16="http://schemas.microsoft.com/office/drawing/2014/main" id="{8A5FC027-65AC-4B9A-A26D-B351B6D3E32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70" y="2034583"/>
            <a:ext cx="3832857" cy="38236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9547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93481284-7347-4648-9DD6-D4863E8ED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882502"/>
            <a:ext cx="8289262" cy="979854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440" y="1026987"/>
            <a:ext cx="8311631" cy="835369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Making it work for me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C943918-6339-45D9-BC6B-6565BF832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53" y="2647090"/>
            <a:ext cx="10927107" cy="34468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Tahoma"/>
                <a:ea typeface="Tahoma"/>
                <a:cs typeface="Tahoma"/>
              </a:rPr>
              <a:t>The Last of Us 2 has embraced accessibility.</a:t>
            </a:r>
            <a:endParaRPr lang="en-GB" sz="20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800" dirty="0">
                <a:latin typeface="Tahoma"/>
                <a:ea typeface="Tahoma"/>
                <a:cs typeface="Tahoma"/>
              </a:rPr>
              <a:t>Ease of Access settings on the Xbox 1</a:t>
            </a:r>
            <a:endParaRPr lang="en-GB" sz="2800" dirty="0">
              <a:cs typeface="Tahoma"/>
            </a:endParaRPr>
          </a:p>
          <a:p>
            <a:pPr>
              <a:lnSpc>
                <a:spcPct val="150000"/>
              </a:lnSpc>
            </a:pPr>
            <a:r>
              <a:rPr lang="en-GB" sz="2800" dirty="0">
                <a:cs typeface="Tahoma"/>
              </a:rPr>
              <a:t>Remapping your controllers\equipment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cs typeface="Tahoma"/>
              </a:rPr>
              <a:t>Look at the accessibly settings in the game</a:t>
            </a:r>
          </a:p>
          <a:p>
            <a:pPr>
              <a:lnSpc>
                <a:spcPct val="150000"/>
              </a:lnSpc>
            </a:pPr>
            <a:endParaRPr lang="en-GB" sz="2800" dirty="0">
              <a:cs typeface="Tahoma"/>
            </a:endParaRPr>
          </a:p>
          <a:p>
            <a:pPr>
              <a:lnSpc>
                <a:spcPct val="150000"/>
              </a:lnSpc>
            </a:pPr>
            <a:endParaRPr lang="en-GB" sz="2800" dirty="0">
              <a:cs typeface="Tahoma"/>
            </a:endParaRPr>
          </a:p>
          <a:p>
            <a:pPr>
              <a:lnSpc>
                <a:spcPct val="150000"/>
              </a:lnSpc>
            </a:pPr>
            <a:endParaRPr lang="en-GB" sz="2800" dirty="0">
              <a:cs typeface="Tahoma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2000" dirty="0">
              <a:cs typeface="Arial" panose="020B0604020202020204" pitchFamily="34" charset="0"/>
            </a:endParaRPr>
          </a:p>
        </p:txBody>
      </p:sp>
      <p:pic>
        <p:nvPicPr>
          <p:cNvPr id="3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5853D47-4289-4A9D-A207-8B51F9CC78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8335" y="2647090"/>
            <a:ext cx="4415693" cy="24716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15557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PRESENTATIONINFO" val="{&quot;DocumentId&quot;:&quot;4cb35bd9e8d216fc70b85c4366263784&quot;,&quot;LanguageCode&quot;:&quot;en-US&quot;,&quot;SlideGuids&quot;:[&quot;ab830586-606b-4437-bdba-14b9abe0dbd4&quot;,&quot;2f07a3c0-bf1d-47b7-8819-3800f04ea7d8&quot;,&quot;c283287a-eae4-4cfa-8680-86e1f5d6b5b9&quot;,&quot;2ab49c17-1b4c-48be-b136-8749e1926541&quot;,&quot;51d30a03-217c-4160-b443-fd0ee0f39719&quot;,&quot;5cfa720d-1224-4e91-add5-fa8c1ffbb0cc&quot;,&quot;06d8d8bb-67d4-43eb-bca8-aca80a6027c1&quot;,&quot;636861b9-76ba-4d58-94a3-ef8c514fb280&quot;,&quot;cba19d3d-4874-4c2a-9f52-1201832eb057&quot;,&quot;584bf946-3afd-4f42-86e5-01b5fe4db72b&quot;,&quot;90f08e20-2aa1-4d4c-bedf-557b7b366fa2&quot;,&quot;196f8a73-c648-432b-9a97-491e519e4711&quot;,&quot;b577a23e-c99e-472f-b276-93b99d25bd88&quot;,&quot;6e1ac4c5-b598-44fb-9755-82e0e35e5da4&quot;,&quot;b842a122-ee3b-4ca7-84e4-e6943a2811e0&quot;,&quot;a0a4814c-d438-4187-a16d-c1746dd2f148&quot;],&quot;TimeStamp&quot;:&quot;2020-03-04T07:04:47.1382223+00:00&quot;}"/>
  <p:tag name="PRESGUID" val="7e57b4ad-2807-4046-889b-12d2efa46f4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710275ac-41d7-43c3-8f64-689dc548dfe7&quot;,&quot;TimeStamp&quot;:&quot;2019-07-02T22:16:54.4939458+01:00&quot;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710275ac-41d7-43c3-8f64-689dc548dfe7&quot;,&quot;TimeStamp&quot;:&quot;2019-07-02T22:16:54.4939458+01:00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ab830586-606b-4437-bdba-14b9abe0dbd4&quot;,&quot;TimeStamp&quot;:&quot;2020-03-04T07:04:47.0710403+00:00&quot;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710275ac-41d7-43c3-8f64-689dc548dfe7&quot;,&quot;TimeStamp&quot;:&quot;2019-07-02T22:16:54.4939458+01:00&quot;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710275ac-41d7-43c3-8f64-689dc548dfe7&quot;,&quot;TimeStamp&quot;:&quot;2019-07-02T22:16:54.4939458+01:00&quot;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710275ac-41d7-43c3-8f64-689dc548dfe7&quot;,&quot;TimeStamp&quot;:&quot;2019-07-02T22:16:54.4939458+01:00&quot;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710275ac-41d7-43c3-8f64-689dc548dfe7&quot;,&quot;TimeStamp&quot;:&quot;2019-07-02T22:16:54.4939458+01:00&quot;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710275ac-41d7-43c3-8f64-689dc548dfe7&quot;,&quot;TimeStamp&quot;:&quot;2019-07-02T22:16:54.4939458+01:00&quot;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710275ac-41d7-43c3-8f64-689dc548dfe7&quot;,&quot;TimeStamp&quot;:&quot;2019-07-02T22:16:54.4939458+01:00&quot;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710275ac-41d7-43c3-8f64-689dc548dfe7&quot;,&quot;TimeStamp&quot;:&quot;2019-07-02T22:16:54.4939458+01:00&quot;}"/>
</p:tagLst>
</file>

<file path=ppt/theme/theme1.xml><?xml version="1.0" encoding="utf-8"?>
<a:theme xmlns:a="http://schemas.openxmlformats.org/drawingml/2006/main" name="Office Theme">
  <a:themeElements>
    <a:clrScheme name="Tech Ability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B097"/>
      </a:accent1>
      <a:accent2>
        <a:srgbClr val="250E62"/>
      </a:accent2>
      <a:accent3>
        <a:srgbClr val="991E66"/>
      </a:accent3>
      <a:accent4>
        <a:srgbClr val="0097DF"/>
      </a:accent4>
      <a:accent5>
        <a:srgbClr val="D69A2D"/>
      </a:accent5>
      <a:accent6>
        <a:srgbClr val="E85E12"/>
      </a:accent6>
      <a:hlink>
        <a:srgbClr val="0000FF"/>
      </a:hlink>
      <a:folHlink>
        <a:srgbClr val="800080"/>
      </a:folHlink>
    </a:clrScheme>
    <a:fontScheme name="Natspe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DB029981-AFBD-4697-9F82-3560BC721552}" vid="{22AEBFB2-3219-42F2-924A-D9B298BE6D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A15967AE93C2439C6D540295E4793A" ma:contentTypeVersion="12" ma:contentTypeDescription="Create a new document." ma:contentTypeScope="" ma:versionID="6373872d42df0bfe8cd3ac00cbb20904">
  <xsd:schema xmlns:xsd="http://www.w3.org/2001/XMLSchema" xmlns:xs="http://www.w3.org/2001/XMLSchema" xmlns:p="http://schemas.microsoft.com/office/2006/metadata/properties" xmlns:ns2="eefd7c87-d9d2-4895-8f0d-4cda1a5bcaa1" xmlns:ns3="c5b77680-acd9-42ce-989c-6c2ed5478eaa" targetNamespace="http://schemas.microsoft.com/office/2006/metadata/properties" ma:root="true" ma:fieldsID="eba324f8e8c5e9faeb5f02e6accda4ed" ns2:_="" ns3:_="">
    <xsd:import namespace="eefd7c87-d9d2-4895-8f0d-4cda1a5bcaa1"/>
    <xsd:import namespace="c5b77680-acd9-42ce-989c-6c2ed5478e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fd7c87-d9d2-4895-8f0d-4cda1a5bca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b77680-acd9-42ce-989c-6c2ed5478ea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51E654-A5FE-4D48-BB58-C36491E8DB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43E832-9C5C-426F-B796-3BF14E7FAE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fd7c87-d9d2-4895-8f0d-4cda1a5bcaa1"/>
    <ds:schemaRef ds:uri="c5b77680-acd9-42ce-989c-6c2ed5478e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A091AC-87EF-4F6B-9C1B-B4B7F968E18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cc410cff-db84-4b87-87e9-ba61848a241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2a6859d-38a7-4f72-911f-6a654674b22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Techability Power Point Template Colour Variant Widescreen</Template>
  <TotalTime>0</TotalTime>
  <Words>509</Words>
  <Application>Microsoft Office PowerPoint</Application>
  <PresentationFormat>Widescreen</PresentationFormat>
  <Paragraphs>94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Tahoma</vt:lpstr>
      <vt:lpstr>Office Theme</vt:lpstr>
      <vt:lpstr>Accessible Gaming</vt:lpstr>
      <vt:lpstr>Gamers with Disabilities</vt:lpstr>
      <vt:lpstr>Benefits of gaming in education</vt:lpstr>
      <vt:lpstr>Methods of Inclusion</vt:lpstr>
      <vt:lpstr>PowerPoint Presentation</vt:lpstr>
      <vt:lpstr>Focused Method: Adapting Access</vt:lpstr>
      <vt:lpstr>Fifa 2020 set up</vt:lpstr>
      <vt:lpstr>Gaming with my Disability</vt:lpstr>
      <vt:lpstr>Making it work for me</vt:lpstr>
      <vt:lpstr>Case Studies</vt:lpstr>
      <vt:lpstr>How to measure results</vt:lpstr>
      <vt:lpstr>Community</vt:lpstr>
    </vt:vector>
  </TitlesOfParts>
  <Company>National Star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Natspec</dc:title>
  <dc:creator>Neil Beck</dc:creator>
  <cp:lastModifiedBy>Amanda Tribble</cp:lastModifiedBy>
  <cp:revision>24</cp:revision>
  <dcterms:created xsi:type="dcterms:W3CDTF">2019-03-28T11:53:25Z</dcterms:created>
  <dcterms:modified xsi:type="dcterms:W3CDTF">2020-11-02T12:20:56Z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0x010100BFA15967AE93C2439C6D540295E4793A</vt:lpwstr>
  </property>
</Properties>
</file>